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7"/>
  </p:notesMasterIdLst>
  <p:sldIdLst>
    <p:sldId id="272" r:id="rId2"/>
    <p:sldId id="273" r:id="rId3"/>
    <p:sldId id="258" r:id="rId4"/>
    <p:sldId id="281" r:id="rId5"/>
    <p:sldId id="504" r:id="rId6"/>
    <p:sldId id="610" r:id="rId7"/>
    <p:sldId id="611" r:id="rId8"/>
    <p:sldId id="619" r:id="rId9"/>
    <p:sldId id="614" r:id="rId10"/>
    <p:sldId id="615" r:id="rId11"/>
    <p:sldId id="617" r:id="rId12"/>
    <p:sldId id="620" r:id="rId13"/>
    <p:sldId id="612" r:id="rId14"/>
    <p:sldId id="618" r:id="rId15"/>
    <p:sldId id="616" r:id="rId16"/>
    <p:sldId id="621" r:id="rId17"/>
    <p:sldId id="613" r:id="rId18"/>
    <p:sldId id="622" r:id="rId19"/>
    <p:sldId id="321" r:id="rId20"/>
    <p:sldId id="623" r:id="rId21"/>
    <p:sldId id="631" r:id="rId22"/>
    <p:sldId id="632" r:id="rId23"/>
    <p:sldId id="624" r:id="rId24"/>
    <p:sldId id="634" r:id="rId25"/>
    <p:sldId id="633" r:id="rId26"/>
    <p:sldId id="635" r:id="rId27"/>
    <p:sldId id="638" r:id="rId28"/>
    <p:sldId id="636" r:id="rId29"/>
    <p:sldId id="637" r:id="rId30"/>
    <p:sldId id="625" r:id="rId31"/>
    <p:sldId id="640" r:id="rId32"/>
    <p:sldId id="639" r:id="rId33"/>
    <p:sldId id="641" r:id="rId34"/>
    <p:sldId id="642" r:id="rId35"/>
    <p:sldId id="643" r:id="rId36"/>
    <p:sldId id="644" r:id="rId37"/>
    <p:sldId id="645" r:id="rId38"/>
    <p:sldId id="646" r:id="rId39"/>
    <p:sldId id="626" r:id="rId40"/>
    <p:sldId id="647" r:id="rId41"/>
    <p:sldId id="648" r:id="rId42"/>
    <p:sldId id="649" r:id="rId43"/>
    <p:sldId id="627" r:id="rId44"/>
    <p:sldId id="651" r:id="rId45"/>
    <p:sldId id="652" r:id="rId46"/>
    <p:sldId id="628" r:id="rId47"/>
    <p:sldId id="653" r:id="rId48"/>
    <p:sldId id="654" r:id="rId49"/>
    <p:sldId id="655" r:id="rId50"/>
    <p:sldId id="656" r:id="rId51"/>
    <p:sldId id="629" r:id="rId52"/>
    <p:sldId id="657" r:id="rId53"/>
    <p:sldId id="630" r:id="rId54"/>
    <p:sldId id="658" r:id="rId55"/>
    <p:sldId id="4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2FE31-2070-D1D8-A34E-F9DB0AA9A729}" v="390" dt="2020-12-26T15:18:39.115"/>
    <p1510:client id="{045A4965-B513-6B71-45A6-B68B6AFE84A0}" v="67" dt="2020-12-26T20:30:46.896"/>
    <p1510:client id="{2F685D47-1B98-2E9E-44E9-38F2D014CAAC}" v="22" dt="2020-12-28T15:26:16.614"/>
    <p1510:client id="{35654BA6-5BEF-6AC8-F037-00942082F9B2}" v="462" dt="2021-02-01T16:53:52.378"/>
    <p1510:client id="{4687724C-769A-535A-BE5E-08839305FA50}" v="5582" dt="2020-12-27T20:13:39.224"/>
    <p1510:client id="{51E3BD4C-B373-0951-C494-FB7E86FF0635}" v="2429" dt="2020-12-29T23:03:22.866"/>
    <p1510:client id="{5465CEFE-2D65-ED3F-442B-E74DF3DBF3B0}" v="613" dt="2020-12-23T23:53:09.940"/>
    <p1510:client id="{70223C47-8670-9B15-A461-042D2F1DE4F7}" v="7422" dt="2020-12-31T14:25:20.982"/>
    <p1510:client id="{754A752B-A398-7C33-B6DC-89A0654AD307}" v="1138" dt="2020-12-30T13:10:01.288"/>
    <p1510:client id="{82ABAE2D-A526-4624-91EE-FBA7FD5F51E0}" v="9" dt="2020-12-23T22:41:08.207"/>
    <p1510:client id="{8F696AE0-6236-8D1E-3618-87162776C622}" v="5712" dt="2021-01-01T00:07:13.795"/>
    <p1510:client id="{9A177FFB-FB64-37AF-17C7-CCEC2C193DFF}" v="4481" dt="2020-12-29T13:20:50.336"/>
    <p1510:client id="{B4F8CEB5-E72C-8A8D-D25E-09B41B53A554}" v="6468" dt="2020-12-28T22:37:18.221"/>
    <p1510:client id="{B537A4A3-B997-E4C8-F16C-A35024FDFCFE}" v="30" dt="2021-03-03T13:37:16.275"/>
    <p1510:client id="{C2F04716-BDFB-72E1-8E0B-591BAC2A83A6}" v="1704" dt="2020-12-25T23:07:35.464"/>
    <p1510:client id="{C413B264-8D43-A9BB-C85E-7F30A00A6453}" v="3644" dt="2020-12-26T15:02:32.673"/>
    <p1510:client id="{C552E5C9-89A9-5AE8-628E-6D0DD8066444}" v="3550" dt="2020-12-26T20:12:43.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0D1C67-3886-4ED0-AE68-79466BF410FA}"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D7CAE369-58CE-469D-9AC4-05719041BB60}">
      <dgm:prSet/>
      <dgm:spPr/>
      <dgm:t>
        <a:bodyPr/>
        <a:lstStyle/>
        <a:p>
          <a:pPr algn="l"/>
          <a:r>
            <a:rPr lang="en-US"/>
            <a:t>Evaluation</a:t>
          </a:r>
        </a:p>
      </dgm:t>
    </dgm:pt>
    <dgm:pt modelId="{5A8BC38B-3CC3-4A36-BEA4-160A6DEE97FF}" type="parTrans" cxnId="{73EB6E50-12B6-455E-A627-6F6331CA27A7}">
      <dgm:prSet/>
      <dgm:spPr/>
      <dgm:t>
        <a:bodyPr/>
        <a:lstStyle/>
        <a:p>
          <a:endParaRPr lang="en-US"/>
        </a:p>
      </dgm:t>
    </dgm:pt>
    <dgm:pt modelId="{D4768B89-CFE0-4E59-891C-CA413ACE5C9A}" type="sibTrans" cxnId="{73EB6E50-12B6-455E-A627-6F6331CA27A7}">
      <dgm:prSet/>
      <dgm:spPr/>
      <dgm:t>
        <a:bodyPr/>
        <a:lstStyle/>
        <a:p>
          <a:endParaRPr lang="en-US"/>
        </a:p>
      </dgm:t>
    </dgm:pt>
    <dgm:pt modelId="{913CDCBB-C8B4-4AF8-B998-2C2E69593FD3}">
      <dgm:prSet/>
      <dgm:spPr/>
      <dgm:t>
        <a:bodyPr/>
        <a:lstStyle/>
        <a:p>
          <a:pPr algn="l" rtl="0"/>
          <a:r>
            <a:rPr lang="en-US"/>
            <a:t>Monitoring </a:t>
          </a:r>
          <a:r>
            <a:rPr lang="en-US">
              <a:latin typeface="Calibri Light" panose="020F0302020204030204"/>
            </a:rPr>
            <a:t>&amp; Model</a:t>
          </a:r>
          <a:r>
            <a:rPr lang="en-US"/>
            <a:t> </a:t>
          </a:r>
          <a:r>
            <a:rPr lang="en-US">
              <a:latin typeface="Calibri Light" panose="020F0302020204030204"/>
            </a:rPr>
            <a:t>Improvement</a:t>
          </a:r>
          <a:endParaRPr lang="en-US"/>
        </a:p>
      </dgm:t>
    </dgm:pt>
    <dgm:pt modelId="{639E8A57-E788-4BB2-8CCC-63EDBA6D744D}" type="parTrans" cxnId="{B9F14D0B-3669-4020-8250-B6132D489905}">
      <dgm:prSet/>
      <dgm:spPr/>
      <dgm:t>
        <a:bodyPr/>
        <a:lstStyle/>
        <a:p>
          <a:endParaRPr lang="en-US"/>
        </a:p>
      </dgm:t>
    </dgm:pt>
    <dgm:pt modelId="{A46F2B1A-D0C9-443E-BD38-62D113299F43}" type="sibTrans" cxnId="{B9F14D0B-3669-4020-8250-B6132D489905}">
      <dgm:prSet/>
      <dgm:spPr/>
      <dgm:t>
        <a:bodyPr/>
        <a:lstStyle/>
        <a:p>
          <a:endParaRPr lang="en-US"/>
        </a:p>
      </dgm:t>
    </dgm:pt>
    <dgm:pt modelId="{AFAE4440-7C1A-43C6-8264-19AC72927005}">
      <dgm:prSet phldr="0"/>
      <dgm:spPr/>
      <dgm:t>
        <a:bodyPr/>
        <a:lstStyle/>
        <a:p>
          <a:pPr algn="l"/>
          <a:r>
            <a:rPr lang="en-US"/>
            <a:t>Modeling</a:t>
          </a:r>
        </a:p>
      </dgm:t>
    </dgm:pt>
    <dgm:pt modelId="{E772BB7C-87B9-4EE4-B4A0-EE97A798BE9A}" type="parTrans" cxnId="{3EB57D32-FB90-4687-8787-4420D5C73613}">
      <dgm:prSet/>
      <dgm:spPr/>
    </dgm:pt>
    <dgm:pt modelId="{636B6EA8-0A6E-47CB-9AC9-922E3AAE388D}" type="sibTrans" cxnId="{3EB57D32-FB90-4687-8787-4420D5C73613}">
      <dgm:prSet/>
      <dgm:spPr/>
    </dgm:pt>
    <dgm:pt modelId="{E672D003-D993-4F63-9603-04D665A6BA1D}">
      <dgm:prSet phldr="0"/>
      <dgm:spPr/>
      <dgm:t>
        <a:bodyPr/>
        <a:lstStyle/>
        <a:p>
          <a:pPr algn="l"/>
          <a:r>
            <a:rPr lang="en-US"/>
            <a:t>Deployment</a:t>
          </a:r>
        </a:p>
      </dgm:t>
    </dgm:pt>
    <dgm:pt modelId="{FD716837-5E67-4D70-B7FD-B34F8640233A}" type="parTrans" cxnId="{FDA2CBC1-2CCD-4339-B1D8-2226E26603A8}">
      <dgm:prSet/>
      <dgm:spPr/>
    </dgm:pt>
    <dgm:pt modelId="{F2B02E49-9D77-4379-9F91-99FF7FEA5D61}" type="sibTrans" cxnId="{FDA2CBC1-2CCD-4339-B1D8-2226E26603A8}">
      <dgm:prSet/>
      <dgm:spPr/>
    </dgm:pt>
    <dgm:pt modelId="{D78D232E-B89D-4727-8E64-0CCF41AF34A7}">
      <dgm:prSet phldr="0"/>
      <dgm:spPr/>
      <dgm:t>
        <a:bodyPr/>
        <a:lstStyle/>
        <a:p>
          <a:pPr algn="l" rtl="0"/>
          <a:r>
            <a:rPr lang="en-US"/>
            <a:t>Data acquisition</a:t>
          </a:r>
        </a:p>
      </dgm:t>
    </dgm:pt>
    <dgm:pt modelId="{F4C35572-1D3C-4ABE-8DF0-A2A49C398564}" type="parTrans" cxnId="{ED105AEC-40E1-4B68-8494-08ABE91A5213}">
      <dgm:prSet/>
      <dgm:spPr/>
    </dgm:pt>
    <dgm:pt modelId="{427942F4-E4B2-4866-89A1-0B8FAED7B633}" type="sibTrans" cxnId="{ED105AEC-40E1-4B68-8494-08ABE91A5213}">
      <dgm:prSet/>
      <dgm:spPr/>
    </dgm:pt>
    <dgm:pt modelId="{C99466B5-1C30-42F2-93A7-CED88CA031E0}">
      <dgm:prSet phldr="0"/>
      <dgm:spPr/>
      <dgm:t>
        <a:bodyPr/>
        <a:lstStyle/>
        <a:p>
          <a:pPr algn="l" rtl="0"/>
          <a:r>
            <a:rPr lang="en-US"/>
            <a:t>Text </a:t>
          </a:r>
          <a:r>
            <a:rPr lang="en-US">
              <a:latin typeface="Calibri Light" panose="020F0302020204030204"/>
            </a:rPr>
            <a:t>Extraction &amp; Cleaning</a:t>
          </a:r>
          <a:endParaRPr lang="en-US"/>
        </a:p>
      </dgm:t>
    </dgm:pt>
    <dgm:pt modelId="{9A3EE9E1-0BBF-4866-B1AE-2D135DCA3C04}" type="parTrans" cxnId="{D3560F88-4537-4F19-BA7E-462A6406506C}">
      <dgm:prSet/>
      <dgm:spPr/>
    </dgm:pt>
    <dgm:pt modelId="{2CBCB8A1-7939-43D0-8299-67D900439536}" type="sibTrans" cxnId="{D3560F88-4537-4F19-BA7E-462A6406506C}">
      <dgm:prSet/>
      <dgm:spPr/>
    </dgm:pt>
    <dgm:pt modelId="{30654B1F-6A83-4E4F-83F9-B1DE0DF5522E}">
      <dgm:prSet phldr="0"/>
      <dgm:spPr/>
      <dgm:t>
        <a:bodyPr/>
        <a:lstStyle/>
        <a:p>
          <a:pPr algn="l" rtl="0"/>
          <a:r>
            <a:rPr lang="en-US">
              <a:latin typeface="Calibri Light" panose="020F0302020204030204"/>
            </a:rPr>
            <a:t>Text Pre-processing</a:t>
          </a:r>
          <a:endParaRPr lang="en-US"/>
        </a:p>
      </dgm:t>
    </dgm:pt>
    <dgm:pt modelId="{1BF2176D-4D8F-4734-9F04-69AD887F6991}" type="parTrans" cxnId="{74A64997-40D6-4DEE-A8A8-A2B82A1C0687}">
      <dgm:prSet/>
      <dgm:spPr/>
    </dgm:pt>
    <dgm:pt modelId="{12C8FDA7-8FDF-49AF-9847-089C528A847B}" type="sibTrans" cxnId="{74A64997-40D6-4DEE-A8A8-A2B82A1C0687}">
      <dgm:prSet/>
      <dgm:spPr/>
    </dgm:pt>
    <dgm:pt modelId="{11112B75-DA17-4556-B71D-5BDE3678F76A}">
      <dgm:prSet phldr="0"/>
      <dgm:spPr/>
      <dgm:t>
        <a:bodyPr/>
        <a:lstStyle/>
        <a:p>
          <a:pPr algn="l"/>
          <a:r>
            <a:rPr lang="en-US"/>
            <a:t>Feature engineering</a:t>
          </a:r>
        </a:p>
      </dgm:t>
    </dgm:pt>
    <dgm:pt modelId="{ED1BC5CC-F5E2-458C-92F7-4F4180DB3FBA}" type="parTrans" cxnId="{E4EDE746-9B09-4EB4-90FF-1614C264A648}">
      <dgm:prSet/>
      <dgm:spPr/>
    </dgm:pt>
    <dgm:pt modelId="{33070E99-E6C1-4695-BAA9-626506CE20EC}" type="sibTrans" cxnId="{E4EDE746-9B09-4EB4-90FF-1614C264A648}">
      <dgm:prSet/>
      <dgm:spPr/>
    </dgm:pt>
    <dgm:pt modelId="{9EC69232-7E00-44C8-B24E-F32F6B2DD132}" type="pres">
      <dgm:prSet presAssocID="{0F0D1C67-3886-4ED0-AE68-79466BF410FA}" presName="Name0" presStyleCnt="0">
        <dgm:presLayoutVars>
          <dgm:chMax val="11"/>
          <dgm:chPref val="11"/>
          <dgm:dir/>
          <dgm:resizeHandles/>
        </dgm:presLayoutVars>
      </dgm:prSet>
      <dgm:spPr/>
    </dgm:pt>
    <dgm:pt modelId="{5E5DA260-F389-4496-AE50-6DD57F2C18D1}" type="pres">
      <dgm:prSet presAssocID="{913CDCBB-C8B4-4AF8-B998-2C2E69593FD3}" presName="Accent8" presStyleCnt="0"/>
      <dgm:spPr/>
    </dgm:pt>
    <dgm:pt modelId="{2B8549FB-FEA8-42E0-BA77-C48453BE5A01}" type="pres">
      <dgm:prSet presAssocID="{913CDCBB-C8B4-4AF8-B998-2C2E69593FD3}" presName="Accent" presStyleLbl="node1" presStyleIdx="0" presStyleCnt="16"/>
      <dgm:spPr/>
    </dgm:pt>
    <dgm:pt modelId="{447A16EB-5F88-4F7D-9FEE-3A9614590732}" type="pres">
      <dgm:prSet presAssocID="{913CDCBB-C8B4-4AF8-B998-2C2E69593FD3}" presName="ParentBackground8" presStyleCnt="0"/>
      <dgm:spPr/>
    </dgm:pt>
    <dgm:pt modelId="{F630CAED-A91E-4118-9FF1-39713F00385F}" type="pres">
      <dgm:prSet presAssocID="{913CDCBB-C8B4-4AF8-B998-2C2E69593FD3}" presName="ParentBackground" presStyleLbl="node1" presStyleIdx="1" presStyleCnt="16"/>
      <dgm:spPr/>
    </dgm:pt>
    <dgm:pt modelId="{1C459952-8559-4BF7-B89D-1AE004DF95C2}" type="pres">
      <dgm:prSet presAssocID="{913CDCBB-C8B4-4AF8-B998-2C2E69593FD3}" presName="Parent8" presStyleLbl="fgAcc0" presStyleIdx="0" presStyleCnt="0">
        <dgm:presLayoutVars>
          <dgm:chMax val="1"/>
          <dgm:chPref val="1"/>
          <dgm:bulletEnabled val="1"/>
        </dgm:presLayoutVars>
      </dgm:prSet>
      <dgm:spPr/>
    </dgm:pt>
    <dgm:pt modelId="{7F97BBE1-F174-4747-8B20-C9EA9AFDD998}" type="pres">
      <dgm:prSet presAssocID="{E672D003-D993-4F63-9603-04D665A6BA1D}" presName="Accent7" presStyleCnt="0"/>
      <dgm:spPr/>
    </dgm:pt>
    <dgm:pt modelId="{575F6196-F69B-44D2-A981-DC9D975E184C}" type="pres">
      <dgm:prSet presAssocID="{E672D003-D993-4F63-9603-04D665A6BA1D}" presName="Accent" presStyleLbl="node1" presStyleIdx="2" presStyleCnt="16"/>
      <dgm:spPr/>
    </dgm:pt>
    <dgm:pt modelId="{9CEB65AD-2ECE-458F-BC24-AF202D96FA13}" type="pres">
      <dgm:prSet presAssocID="{E672D003-D993-4F63-9603-04D665A6BA1D}" presName="ParentBackground7" presStyleCnt="0"/>
      <dgm:spPr/>
    </dgm:pt>
    <dgm:pt modelId="{8E59A469-2420-4738-BD2F-E193DA6725B9}" type="pres">
      <dgm:prSet presAssocID="{E672D003-D993-4F63-9603-04D665A6BA1D}" presName="ParentBackground" presStyleLbl="node1" presStyleIdx="3" presStyleCnt="16"/>
      <dgm:spPr/>
    </dgm:pt>
    <dgm:pt modelId="{A8B1712F-7D01-44E1-83A0-AA39BAB0B781}" type="pres">
      <dgm:prSet presAssocID="{E672D003-D993-4F63-9603-04D665A6BA1D}" presName="Parent7" presStyleLbl="fgAcc0" presStyleIdx="0" presStyleCnt="0">
        <dgm:presLayoutVars>
          <dgm:chMax val="1"/>
          <dgm:chPref val="1"/>
          <dgm:bulletEnabled val="1"/>
        </dgm:presLayoutVars>
      </dgm:prSet>
      <dgm:spPr/>
    </dgm:pt>
    <dgm:pt modelId="{B1F749CB-30AA-4FA2-8620-3A600BE65718}" type="pres">
      <dgm:prSet presAssocID="{D7CAE369-58CE-469D-9AC4-05719041BB60}" presName="Accent6" presStyleCnt="0"/>
      <dgm:spPr/>
    </dgm:pt>
    <dgm:pt modelId="{59A2A8D8-CEC6-48BF-B9EF-690ABC15121C}" type="pres">
      <dgm:prSet presAssocID="{D7CAE369-58CE-469D-9AC4-05719041BB60}" presName="Accent" presStyleLbl="node1" presStyleIdx="4" presStyleCnt="16"/>
      <dgm:spPr/>
    </dgm:pt>
    <dgm:pt modelId="{DE7116F4-7577-4A37-BA5C-56DC08A6AA03}" type="pres">
      <dgm:prSet presAssocID="{D7CAE369-58CE-469D-9AC4-05719041BB60}" presName="ParentBackground6" presStyleCnt="0"/>
      <dgm:spPr/>
    </dgm:pt>
    <dgm:pt modelId="{C7727B00-0D2F-4112-ACC3-E03BC903059E}" type="pres">
      <dgm:prSet presAssocID="{D7CAE369-58CE-469D-9AC4-05719041BB60}" presName="ParentBackground" presStyleLbl="node1" presStyleIdx="5" presStyleCnt="16"/>
      <dgm:spPr/>
    </dgm:pt>
    <dgm:pt modelId="{29BF960F-7666-4F56-9DA8-4A83639D7620}" type="pres">
      <dgm:prSet presAssocID="{D7CAE369-58CE-469D-9AC4-05719041BB60}" presName="Parent6" presStyleLbl="fgAcc0" presStyleIdx="0" presStyleCnt="0">
        <dgm:presLayoutVars>
          <dgm:chMax val="1"/>
          <dgm:chPref val="1"/>
          <dgm:bulletEnabled val="1"/>
        </dgm:presLayoutVars>
      </dgm:prSet>
      <dgm:spPr/>
    </dgm:pt>
    <dgm:pt modelId="{BC9CA660-8A98-41F2-83B9-D9743FB17ACD}" type="pres">
      <dgm:prSet presAssocID="{AFAE4440-7C1A-43C6-8264-19AC72927005}" presName="Accent5" presStyleCnt="0"/>
      <dgm:spPr/>
    </dgm:pt>
    <dgm:pt modelId="{A7D7BD9A-F8FF-411C-832A-90D8074955C3}" type="pres">
      <dgm:prSet presAssocID="{AFAE4440-7C1A-43C6-8264-19AC72927005}" presName="Accent" presStyleLbl="node1" presStyleIdx="6" presStyleCnt="16"/>
      <dgm:spPr/>
    </dgm:pt>
    <dgm:pt modelId="{CE5D39D6-E361-4404-AA87-B789BD19E9C6}" type="pres">
      <dgm:prSet presAssocID="{AFAE4440-7C1A-43C6-8264-19AC72927005}" presName="ParentBackground5" presStyleCnt="0"/>
      <dgm:spPr/>
    </dgm:pt>
    <dgm:pt modelId="{091553BB-FBC5-4A72-9512-79CA7E23EE0D}" type="pres">
      <dgm:prSet presAssocID="{AFAE4440-7C1A-43C6-8264-19AC72927005}" presName="ParentBackground" presStyleLbl="node1" presStyleIdx="7" presStyleCnt="16"/>
      <dgm:spPr/>
    </dgm:pt>
    <dgm:pt modelId="{4ABD0261-FF2B-4E97-9E72-38851C8C088D}" type="pres">
      <dgm:prSet presAssocID="{AFAE4440-7C1A-43C6-8264-19AC72927005}" presName="Parent5" presStyleLbl="fgAcc0" presStyleIdx="0" presStyleCnt="0">
        <dgm:presLayoutVars>
          <dgm:chMax val="1"/>
          <dgm:chPref val="1"/>
          <dgm:bulletEnabled val="1"/>
        </dgm:presLayoutVars>
      </dgm:prSet>
      <dgm:spPr/>
    </dgm:pt>
    <dgm:pt modelId="{C23FE670-2853-44A6-B522-C43EA5E699ED}" type="pres">
      <dgm:prSet presAssocID="{11112B75-DA17-4556-B71D-5BDE3678F76A}" presName="Accent4" presStyleCnt="0"/>
      <dgm:spPr/>
    </dgm:pt>
    <dgm:pt modelId="{78BEA574-13D5-401F-B621-0DF321DC06B4}" type="pres">
      <dgm:prSet presAssocID="{11112B75-DA17-4556-B71D-5BDE3678F76A}" presName="Accent" presStyleLbl="node1" presStyleIdx="8" presStyleCnt="16"/>
      <dgm:spPr/>
    </dgm:pt>
    <dgm:pt modelId="{2AA8F1FD-22D1-4FCA-826F-30BC598058B7}" type="pres">
      <dgm:prSet presAssocID="{11112B75-DA17-4556-B71D-5BDE3678F76A}" presName="ParentBackground4" presStyleCnt="0"/>
      <dgm:spPr/>
    </dgm:pt>
    <dgm:pt modelId="{F8A69E16-E5AB-4DD6-A5E5-5280401AF371}" type="pres">
      <dgm:prSet presAssocID="{11112B75-DA17-4556-B71D-5BDE3678F76A}" presName="ParentBackground" presStyleLbl="node1" presStyleIdx="9" presStyleCnt="16"/>
      <dgm:spPr/>
    </dgm:pt>
    <dgm:pt modelId="{B04CCF4D-EAEF-484B-9AA0-23A23D4EBDE3}" type="pres">
      <dgm:prSet presAssocID="{11112B75-DA17-4556-B71D-5BDE3678F76A}" presName="Parent4" presStyleLbl="fgAcc0" presStyleIdx="0" presStyleCnt="0">
        <dgm:presLayoutVars>
          <dgm:chMax val="1"/>
          <dgm:chPref val="1"/>
          <dgm:bulletEnabled val="1"/>
        </dgm:presLayoutVars>
      </dgm:prSet>
      <dgm:spPr/>
    </dgm:pt>
    <dgm:pt modelId="{C4688201-A3FD-4EFF-8CE0-4E45CCCAB4FC}" type="pres">
      <dgm:prSet presAssocID="{30654B1F-6A83-4E4F-83F9-B1DE0DF5522E}" presName="Accent3" presStyleCnt="0"/>
      <dgm:spPr/>
    </dgm:pt>
    <dgm:pt modelId="{28382B4C-F445-4A5F-B264-E4B17CBDFAB2}" type="pres">
      <dgm:prSet presAssocID="{30654B1F-6A83-4E4F-83F9-B1DE0DF5522E}" presName="Accent" presStyleLbl="node1" presStyleIdx="10" presStyleCnt="16"/>
      <dgm:spPr/>
    </dgm:pt>
    <dgm:pt modelId="{3F154895-F46E-458D-A2E3-9035333375B6}" type="pres">
      <dgm:prSet presAssocID="{30654B1F-6A83-4E4F-83F9-B1DE0DF5522E}" presName="ParentBackground3" presStyleCnt="0"/>
      <dgm:spPr/>
    </dgm:pt>
    <dgm:pt modelId="{3F4C0C34-18AF-459A-8979-06077A87A22A}" type="pres">
      <dgm:prSet presAssocID="{30654B1F-6A83-4E4F-83F9-B1DE0DF5522E}" presName="ParentBackground" presStyleLbl="node1" presStyleIdx="11" presStyleCnt="16"/>
      <dgm:spPr/>
    </dgm:pt>
    <dgm:pt modelId="{D86EF105-FDF8-42E1-A357-377C5337C677}" type="pres">
      <dgm:prSet presAssocID="{30654B1F-6A83-4E4F-83F9-B1DE0DF5522E}" presName="Parent3" presStyleLbl="fgAcc0" presStyleIdx="0" presStyleCnt="0">
        <dgm:presLayoutVars>
          <dgm:chMax val="1"/>
          <dgm:chPref val="1"/>
          <dgm:bulletEnabled val="1"/>
        </dgm:presLayoutVars>
      </dgm:prSet>
      <dgm:spPr/>
    </dgm:pt>
    <dgm:pt modelId="{8F92E42C-BDE1-4B6E-97E0-BEFCF95AFF9A}" type="pres">
      <dgm:prSet presAssocID="{C99466B5-1C30-42F2-93A7-CED88CA031E0}" presName="Accent2" presStyleCnt="0"/>
      <dgm:spPr/>
    </dgm:pt>
    <dgm:pt modelId="{09077AA8-D1EB-464F-803F-89B0F000D31E}" type="pres">
      <dgm:prSet presAssocID="{C99466B5-1C30-42F2-93A7-CED88CA031E0}" presName="Accent" presStyleLbl="node1" presStyleIdx="12" presStyleCnt="16"/>
      <dgm:spPr/>
    </dgm:pt>
    <dgm:pt modelId="{0016914A-6C03-4B00-A5D7-A02722656708}" type="pres">
      <dgm:prSet presAssocID="{C99466B5-1C30-42F2-93A7-CED88CA031E0}" presName="ParentBackground2" presStyleCnt="0"/>
      <dgm:spPr/>
    </dgm:pt>
    <dgm:pt modelId="{9C9249AF-4A3F-4ADE-9A71-A7EEB9793622}" type="pres">
      <dgm:prSet presAssocID="{C99466B5-1C30-42F2-93A7-CED88CA031E0}" presName="ParentBackground" presStyleLbl="node1" presStyleIdx="13" presStyleCnt="16"/>
      <dgm:spPr/>
    </dgm:pt>
    <dgm:pt modelId="{A95088FB-4E93-4C8C-93B0-585376A9C7ED}" type="pres">
      <dgm:prSet presAssocID="{C99466B5-1C30-42F2-93A7-CED88CA031E0}" presName="Parent2" presStyleLbl="fgAcc0" presStyleIdx="0" presStyleCnt="0">
        <dgm:presLayoutVars>
          <dgm:chMax val="1"/>
          <dgm:chPref val="1"/>
          <dgm:bulletEnabled val="1"/>
        </dgm:presLayoutVars>
      </dgm:prSet>
      <dgm:spPr/>
    </dgm:pt>
    <dgm:pt modelId="{ED770BFD-F146-4E89-BCE0-E6607FA4630E}" type="pres">
      <dgm:prSet presAssocID="{D78D232E-B89D-4727-8E64-0CCF41AF34A7}" presName="Accent1" presStyleCnt="0"/>
      <dgm:spPr/>
    </dgm:pt>
    <dgm:pt modelId="{4315F725-739F-435F-BA70-74E28EF16019}" type="pres">
      <dgm:prSet presAssocID="{D78D232E-B89D-4727-8E64-0CCF41AF34A7}" presName="Accent" presStyleLbl="node1" presStyleIdx="14" presStyleCnt="16"/>
      <dgm:spPr/>
    </dgm:pt>
    <dgm:pt modelId="{D5660087-0DFB-49BA-B453-571E3C8D29D6}" type="pres">
      <dgm:prSet presAssocID="{D78D232E-B89D-4727-8E64-0CCF41AF34A7}" presName="ParentBackground1" presStyleCnt="0"/>
      <dgm:spPr/>
    </dgm:pt>
    <dgm:pt modelId="{29D41CAE-44D9-4E33-828D-C96B80BE4A35}" type="pres">
      <dgm:prSet presAssocID="{D78D232E-B89D-4727-8E64-0CCF41AF34A7}" presName="ParentBackground" presStyleLbl="node1" presStyleIdx="15" presStyleCnt="16"/>
      <dgm:spPr/>
    </dgm:pt>
    <dgm:pt modelId="{170A1B83-D263-4FED-9F5B-B450881090FD}" type="pres">
      <dgm:prSet presAssocID="{D78D232E-B89D-4727-8E64-0CCF41AF34A7}" presName="Parent1" presStyleLbl="fgAcc0" presStyleIdx="0" presStyleCnt="0">
        <dgm:presLayoutVars>
          <dgm:chMax val="1"/>
          <dgm:chPref val="1"/>
          <dgm:bulletEnabled val="1"/>
        </dgm:presLayoutVars>
      </dgm:prSet>
      <dgm:spPr/>
    </dgm:pt>
  </dgm:ptLst>
  <dgm:cxnLst>
    <dgm:cxn modelId="{B9F14D0B-3669-4020-8250-B6132D489905}" srcId="{0F0D1C67-3886-4ED0-AE68-79466BF410FA}" destId="{913CDCBB-C8B4-4AF8-B998-2C2E69593FD3}" srcOrd="7" destOrd="0" parTransId="{639E8A57-E788-4BB2-8CCC-63EDBA6D744D}" sibTransId="{A46F2B1A-D0C9-443E-BD38-62D113299F43}"/>
    <dgm:cxn modelId="{F176B12B-A220-463C-8138-89B8389AAE23}" type="presOf" srcId="{D7CAE369-58CE-469D-9AC4-05719041BB60}" destId="{29BF960F-7666-4F56-9DA8-4A83639D7620}" srcOrd="0" destOrd="0" presId="urn:microsoft.com/office/officeart/2018/layout/CircleProcess"/>
    <dgm:cxn modelId="{3EB57D32-FB90-4687-8787-4420D5C73613}" srcId="{0F0D1C67-3886-4ED0-AE68-79466BF410FA}" destId="{AFAE4440-7C1A-43C6-8264-19AC72927005}" srcOrd="4" destOrd="0" parTransId="{E772BB7C-87B9-4EE4-B4A0-EE97A798BE9A}" sibTransId="{636B6EA8-0A6E-47CB-9AC9-922E3AAE388D}"/>
    <dgm:cxn modelId="{11238339-5256-4A92-AC6D-577FEC749B12}" type="presOf" srcId="{E672D003-D993-4F63-9603-04D665A6BA1D}" destId="{A8B1712F-7D01-44E1-83A0-AA39BAB0B781}" srcOrd="0" destOrd="0" presId="urn:microsoft.com/office/officeart/2018/layout/CircleProcess"/>
    <dgm:cxn modelId="{65E2AD3B-FBA7-415F-8CB7-326E2B05A523}" type="presOf" srcId="{11112B75-DA17-4556-B71D-5BDE3678F76A}" destId="{B04CCF4D-EAEF-484B-9AA0-23A23D4EBDE3}" srcOrd="0" destOrd="0" presId="urn:microsoft.com/office/officeart/2018/layout/CircleProcess"/>
    <dgm:cxn modelId="{D7B71043-F463-4014-A929-A9B54397CC5A}" type="presOf" srcId="{D78D232E-B89D-4727-8E64-0CCF41AF34A7}" destId="{170A1B83-D263-4FED-9F5B-B450881090FD}" srcOrd="0" destOrd="0" presId="urn:microsoft.com/office/officeart/2018/layout/CircleProcess"/>
    <dgm:cxn modelId="{63189744-C419-4BD3-B8CF-C154CDC278C5}" type="presOf" srcId="{913CDCBB-C8B4-4AF8-B998-2C2E69593FD3}" destId="{F630CAED-A91E-4118-9FF1-39713F00385F}" srcOrd="1" destOrd="0" presId="urn:microsoft.com/office/officeart/2018/layout/CircleProcess"/>
    <dgm:cxn modelId="{E4EDE746-9B09-4EB4-90FF-1614C264A648}" srcId="{0F0D1C67-3886-4ED0-AE68-79466BF410FA}" destId="{11112B75-DA17-4556-B71D-5BDE3678F76A}" srcOrd="3" destOrd="0" parTransId="{ED1BC5CC-F5E2-458C-92F7-4F4180DB3FBA}" sibTransId="{33070E99-E6C1-4695-BAA9-626506CE20EC}"/>
    <dgm:cxn modelId="{707C7F6E-4A5D-4934-8529-A7EF613B0DA4}" type="presOf" srcId="{D78D232E-B89D-4727-8E64-0CCF41AF34A7}" destId="{29D41CAE-44D9-4E33-828D-C96B80BE4A35}" srcOrd="1" destOrd="0" presId="urn:microsoft.com/office/officeart/2018/layout/CircleProcess"/>
    <dgm:cxn modelId="{73EB6E50-12B6-455E-A627-6F6331CA27A7}" srcId="{0F0D1C67-3886-4ED0-AE68-79466BF410FA}" destId="{D7CAE369-58CE-469D-9AC4-05719041BB60}" srcOrd="5" destOrd="0" parTransId="{5A8BC38B-3CC3-4A36-BEA4-160A6DEE97FF}" sibTransId="{D4768B89-CFE0-4E59-891C-CA413ACE5C9A}"/>
    <dgm:cxn modelId="{AE037D54-311E-466B-AE3B-A3ACE40A678B}" type="presOf" srcId="{0F0D1C67-3886-4ED0-AE68-79466BF410FA}" destId="{9EC69232-7E00-44C8-B24E-F32F6B2DD132}" srcOrd="0" destOrd="0" presId="urn:microsoft.com/office/officeart/2018/layout/CircleProcess"/>
    <dgm:cxn modelId="{82661D7A-A846-490A-BD54-46A1B5E9DF1F}" type="presOf" srcId="{30654B1F-6A83-4E4F-83F9-B1DE0DF5522E}" destId="{D86EF105-FDF8-42E1-A357-377C5337C677}" srcOrd="0" destOrd="0" presId="urn:microsoft.com/office/officeart/2018/layout/CircleProcess"/>
    <dgm:cxn modelId="{B7792686-1305-499B-960B-82753060544C}" type="presOf" srcId="{C99466B5-1C30-42F2-93A7-CED88CA031E0}" destId="{A95088FB-4E93-4C8C-93B0-585376A9C7ED}" srcOrd="0" destOrd="0" presId="urn:microsoft.com/office/officeart/2018/layout/CircleProcess"/>
    <dgm:cxn modelId="{D3560F88-4537-4F19-BA7E-462A6406506C}" srcId="{0F0D1C67-3886-4ED0-AE68-79466BF410FA}" destId="{C99466B5-1C30-42F2-93A7-CED88CA031E0}" srcOrd="1" destOrd="0" parTransId="{9A3EE9E1-0BBF-4866-B1AE-2D135DCA3C04}" sibTransId="{2CBCB8A1-7939-43D0-8299-67D900439536}"/>
    <dgm:cxn modelId="{FCF09E8F-658A-44D6-90E9-4575BFC9ECFE}" type="presOf" srcId="{AFAE4440-7C1A-43C6-8264-19AC72927005}" destId="{4ABD0261-FF2B-4E97-9E72-38851C8C088D}" srcOrd="0" destOrd="0" presId="urn:microsoft.com/office/officeart/2018/layout/CircleProcess"/>
    <dgm:cxn modelId="{74A64997-40D6-4DEE-A8A8-A2B82A1C0687}" srcId="{0F0D1C67-3886-4ED0-AE68-79466BF410FA}" destId="{30654B1F-6A83-4E4F-83F9-B1DE0DF5522E}" srcOrd="2" destOrd="0" parTransId="{1BF2176D-4D8F-4734-9F04-69AD887F6991}" sibTransId="{12C8FDA7-8FDF-49AF-9847-089C528A847B}"/>
    <dgm:cxn modelId="{06E9E69B-EFCB-4A29-9CE5-A6AA3F640115}" type="presOf" srcId="{AFAE4440-7C1A-43C6-8264-19AC72927005}" destId="{091553BB-FBC5-4A72-9512-79CA7E23EE0D}" srcOrd="1" destOrd="0" presId="urn:microsoft.com/office/officeart/2018/layout/CircleProcess"/>
    <dgm:cxn modelId="{F51DE89B-FE73-4036-B265-364914D6CF77}" type="presOf" srcId="{11112B75-DA17-4556-B71D-5BDE3678F76A}" destId="{F8A69E16-E5AB-4DD6-A5E5-5280401AF371}" srcOrd="1" destOrd="0" presId="urn:microsoft.com/office/officeart/2018/layout/CircleProcess"/>
    <dgm:cxn modelId="{78DBC5B3-C037-4E5B-A563-A6DF0E7F7F3E}" type="presOf" srcId="{E672D003-D993-4F63-9603-04D665A6BA1D}" destId="{8E59A469-2420-4738-BD2F-E193DA6725B9}" srcOrd="1" destOrd="0" presId="urn:microsoft.com/office/officeart/2018/layout/CircleProcess"/>
    <dgm:cxn modelId="{AE2C55C0-6FA9-4817-9E57-03A848890200}" type="presOf" srcId="{913CDCBB-C8B4-4AF8-B998-2C2E69593FD3}" destId="{1C459952-8559-4BF7-B89D-1AE004DF95C2}" srcOrd="0" destOrd="0" presId="urn:microsoft.com/office/officeart/2018/layout/CircleProcess"/>
    <dgm:cxn modelId="{FDA2CBC1-2CCD-4339-B1D8-2226E26603A8}" srcId="{0F0D1C67-3886-4ED0-AE68-79466BF410FA}" destId="{E672D003-D993-4F63-9603-04D665A6BA1D}" srcOrd="6" destOrd="0" parTransId="{FD716837-5E67-4D70-B7FD-B34F8640233A}" sibTransId="{F2B02E49-9D77-4379-9F91-99FF7FEA5D61}"/>
    <dgm:cxn modelId="{8F7ECBCE-F9BA-4B6F-9FB4-7939763238E5}" type="presOf" srcId="{30654B1F-6A83-4E4F-83F9-B1DE0DF5522E}" destId="{3F4C0C34-18AF-459A-8979-06077A87A22A}" srcOrd="1" destOrd="0" presId="urn:microsoft.com/office/officeart/2018/layout/CircleProcess"/>
    <dgm:cxn modelId="{3B20DAD2-B76D-4392-A767-0B39037A4922}" type="presOf" srcId="{C99466B5-1C30-42F2-93A7-CED88CA031E0}" destId="{9C9249AF-4A3F-4ADE-9A71-A7EEB9793622}" srcOrd="1" destOrd="0" presId="urn:microsoft.com/office/officeart/2018/layout/CircleProcess"/>
    <dgm:cxn modelId="{4C420CDC-5969-458D-A6A3-49F21EBF3C06}" type="presOf" srcId="{D7CAE369-58CE-469D-9AC4-05719041BB60}" destId="{C7727B00-0D2F-4112-ACC3-E03BC903059E}" srcOrd="1" destOrd="0" presId="urn:microsoft.com/office/officeart/2018/layout/CircleProcess"/>
    <dgm:cxn modelId="{ED105AEC-40E1-4B68-8494-08ABE91A5213}" srcId="{0F0D1C67-3886-4ED0-AE68-79466BF410FA}" destId="{D78D232E-B89D-4727-8E64-0CCF41AF34A7}" srcOrd="0" destOrd="0" parTransId="{F4C35572-1D3C-4ABE-8DF0-A2A49C398564}" sibTransId="{427942F4-E4B2-4866-89A1-0B8FAED7B633}"/>
    <dgm:cxn modelId="{DA0797D8-39B3-4C68-9CE4-B1EBE2B8E801}" type="presParOf" srcId="{9EC69232-7E00-44C8-B24E-F32F6B2DD132}" destId="{5E5DA260-F389-4496-AE50-6DD57F2C18D1}" srcOrd="0" destOrd="0" presId="urn:microsoft.com/office/officeart/2018/layout/CircleProcess"/>
    <dgm:cxn modelId="{48F4A39F-062D-4C38-B980-C728A1DE7933}" type="presParOf" srcId="{5E5DA260-F389-4496-AE50-6DD57F2C18D1}" destId="{2B8549FB-FEA8-42E0-BA77-C48453BE5A01}" srcOrd="0" destOrd="0" presId="urn:microsoft.com/office/officeart/2018/layout/CircleProcess"/>
    <dgm:cxn modelId="{5B0A05A6-AA41-494E-9CD6-E65DF2E5F4B4}" type="presParOf" srcId="{9EC69232-7E00-44C8-B24E-F32F6B2DD132}" destId="{447A16EB-5F88-4F7D-9FEE-3A9614590732}" srcOrd="1" destOrd="0" presId="urn:microsoft.com/office/officeart/2018/layout/CircleProcess"/>
    <dgm:cxn modelId="{EFC39ACC-DF7D-4546-BF69-B8C1DA637964}" type="presParOf" srcId="{447A16EB-5F88-4F7D-9FEE-3A9614590732}" destId="{F630CAED-A91E-4118-9FF1-39713F00385F}" srcOrd="0" destOrd="0" presId="urn:microsoft.com/office/officeart/2018/layout/CircleProcess"/>
    <dgm:cxn modelId="{D8B0AC0E-DB42-44DC-BC84-4D8B6B07BA78}" type="presParOf" srcId="{9EC69232-7E00-44C8-B24E-F32F6B2DD132}" destId="{1C459952-8559-4BF7-B89D-1AE004DF95C2}" srcOrd="2" destOrd="0" presId="urn:microsoft.com/office/officeart/2018/layout/CircleProcess"/>
    <dgm:cxn modelId="{21D02512-B85B-402D-8D72-956DA8CB70B2}" type="presParOf" srcId="{9EC69232-7E00-44C8-B24E-F32F6B2DD132}" destId="{7F97BBE1-F174-4747-8B20-C9EA9AFDD998}" srcOrd="3" destOrd="0" presId="urn:microsoft.com/office/officeart/2018/layout/CircleProcess"/>
    <dgm:cxn modelId="{3E07375D-5331-41F4-ADCE-72A3934392B4}" type="presParOf" srcId="{7F97BBE1-F174-4747-8B20-C9EA9AFDD998}" destId="{575F6196-F69B-44D2-A981-DC9D975E184C}" srcOrd="0" destOrd="0" presId="urn:microsoft.com/office/officeart/2018/layout/CircleProcess"/>
    <dgm:cxn modelId="{6B12D177-B27A-4F5D-BBEE-29E3EB0BCA01}" type="presParOf" srcId="{9EC69232-7E00-44C8-B24E-F32F6B2DD132}" destId="{9CEB65AD-2ECE-458F-BC24-AF202D96FA13}" srcOrd="4" destOrd="0" presId="urn:microsoft.com/office/officeart/2018/layout/CircleProcess"/>
    <dgm:cxn modelId="{5A6FBC1F-2C46-46E2-A45E-979A29C8527E}" type="presParOf" srcId="{9CEB65AD-2ECE-458F-BC24-AF202D96FA13}" destId="{8E59A469-2420-4738-BD2F-E193DA6725B9}" srcOrd="0" destOrd="0" presId="urn:microsoft.com/office/officeart/2018/layout/CircleProcess"/>
    <dgm:cxn modelId="{13578E72-2AA8-46BE-B17C-5AF9DF4D1605}" type="presParOf" srcId="{9EC69232-7E00-44C8-B24E-F32F6B2DD132}" destId="{A8B1712F-7D01-44E1-83A0-AA39BAB0B781}" srcOrd="5" destOrd="0" presId="urn:microsoft.com/office/officeart/2018/layout/CircleProcess"/>
    <dgm:cxn modelId="{FC923906-2EEA-4DF1-99E5-26BF5554DBBF}" type="presParOf" srcId="{9EC69232-7E00-44C8-B24E-F32F6B2DD132}" destId="{B1F749CB-30AA-4FA2-8620-3A600BE65718}" srcOrd="6" destOrd="0" presId="urn:microsoft.com/office/officeart/2018/layout/CircleProcess"/>
    <dgm:cxn modelId="{71152F91-D764-4BD8-8825-6286B063666C}" type="presParOf" srcId="{B1F749CB-30AA-4FA2-8620-3A600BE65718}" destId="{59A2A8D8-CEC6-48BF-B9EF-690ABC15121C}" srcOrd="0" destOrd="0" presId="urn:microsoft.com/office/officeart/2018/layout/CircleProcess"/>
    <dgm:cxn modelId="{06B75CE0-4EEF-433E-A4DF-42E2C5F0E8AF}" type="presParOf" srcId="{9EC69232-7E00-44C8-B24E-F32F6B2DD132}" destId="{DE7116F4-7577-4A37-BA5C-56DC08A6AA03}" srcOrd="7" destOrd="0" presId="urn:microsoft.com/office/officeart/2018/layout/CircleProcess"/>
    <dgm:cxn modelId="{0AACBF84-FD1F-4901-B5F4-87616090A1FF}" type="presParOf" srcId="{DE7116F4-7577-4A37-BA5C-56DC08A6AA03}" destId="{C7727B00-0D2F-4112-ACC3-E03BC903059E}" srcOrd="0" destOrd="0" presId="urn:microsoft.com/office/officeart/2018/layout/CircleProcess"/>
    <dgm:cxn modelId="{E73CBE2B-592C-45BD-9F87-28B55240A032}" type="presParOf" srcId="{9EC69232-7E00-44C8-B24E-F32F6B2DD132}" destId="{29BF960F-7666-4F56-9DA8-4A83639D7620}" srcOrd="8" destOrd="0" presId="urn:microsoft.com/office/officeart/2018/layout/CircleProcess"/>
    <dgm:cxn modelId="{7EAFB74A-3696-46A9-A3A7-83EE8770300C}" type="presParOf" srcId="{9EC69232-7E00-44C8-B24E-F32F6B2DD132}" destId="{BC9CA660-8A98-41F2-83B9-D9743FB17ACD}" srcOrd="9" destOrd="0" presId="urn:microsoft.com/office/officeart/2018/layout/CircleProcess"/>
    <dgm:cxn modelId="{6BABBB9F-1CDC-443B-B0FE-B9B710B548D1}" type="presParOf" srcId="{BC9CA660-8A98-41F2-83B9-D9743FB17ACD}" destId="{A7D7BD9A-F8FF-411C-832A-90D8074955C3}" srcOrd="0" destOrd="0" presId="urn:microsoft.com/office/officeart/2018/layout/CircleProcess"/>
    <dgm:cxn modelId="{29817085-8F47-40A4-B552-13A30023DD10}" type="presParOf" srcId="{9EC69232-7E00-44C8-B24E-F32F6B2DD132}" destId="{CE5D39D6-E361-4404-AA87-B789BD19E9C6}" srcOrd="10" destOrd="0" presId="urn:microsoft.com/office/officeart/2018/layout/CircleProcess"/>
    <dgm:cxn modelId="{94D36578-C692-49EA-9124-3CE10E59CBB0}" type="presParOf" srcId="{CE5D39D6-E361-4404-AA87-B789BD19E9C6}" destId="{091553BB-FBC5-4A72-9512-79CA7E23EE0D}" srcOrd="0" destOrd="0" presId="urn:microsoft.com/office/officeart/2018/layout/CircleProcess"/>
    <dgm:cxn modelId="{63312FC9-769A-4766-A38E-C25BC538CBFC}" type="presParOf" srcId="{9EC69232-7E00-44C8-B24E-F32F6B2DD132}" destId="{4ABD0261-FF2B-4E97-9E72-38851C8C088D}" srcOrd="11" destOrd="0" presId="urn:microsoft.com/office/officeart/2018/layout/CircleProcess"/>
    <dgm:cxn modelId="{293F7E04-7515-4345-A1FB-42EA40E2F365}" type="presParOf" srcId="{9EC69232-7E00-44C8-B24E-F32F6B2DD132}" destId="{C23FE670-2853-44A6-B522-C43EA5E699ED}" srcOrd="12" destOrd="0" presId="urn:microsoft.com/office/officeart/2018/layout/CircleProcess"/>
    <dgm:cxn modelId="{61574A59-61D6-4048-92CE-1DB36256E89A}" type="presParOf" srcId="{C23FE670-2853-44A6-B522-C43EA5E699ED}" destId="{78BEA574-13D5-401F-B621-0DF321DC06B4}" srcOrd="0" destOrd="0" presId="urn:microsoft.com/office/officeart/2018/layout/CircleProcess"/>
    <dgm:cxn modelId="{4FE778E7-BE1B-4C49-85B9-FE556AD2E0EA}" type="presParOf" srcId="{9EC69232-7E00-44C8-B24E-F32F6B2DD132}" destId="{2AA8F1FD-22D1-4FCA-826F-30BC598058B7}" srcOrd="13" destOrd="0" presId="urn:microsoft.com/office/officeart/2018/layout/CircleProcess"/>
    <dgm:cxn modelId="{79D7BB64-9753-4F04-B278-7811DB1E1BB4}" type="presParOf" srcId="{2AA8F1FD-22D1-4FCA-826F-30BC598058B7}" destId="{F8A69E16-E5AB-4DD6-A5E5-5280401AF371}" srcOrd="0" destOrd="0" presId="urn:microsoft.com/office/officeart/2018/layout/CircleProcess"/>
    <dgm:cxn modelId="{ECF7B4C5-9F10-49DF-B6B8-B31DEBE4B145}" type="presParOf" srcId="{9EC69232-7E00-44C8-B24E-F32F6B2DD132}" destId="{B04CCF4D-EAEF-484B-9AA0-23A23D4EBDE3}" srcOrd="14" destOrd="0" presId="urn:microsoft.com/office/officeart/2018/layout/CircleProcess"/>
    <dgm:cxn modelId="{C2477D6E-FC8B-4A97-94BB-A582AA0A0DB5}" type="presParOf" srcId="{9EC69232-7E00-44C8-B24E-F32F6B2DD132}" destId="{C4688201-A3FD-4EFF-8CE0-4E45CCCAB4FC}" srcOrd="15" destOrd="0" presId="urn:microsoft.com/office/officeart/2018/layout/CircleProcess"/>
    <dgm:cxn modelId="{BFA1CEB2-7243-490A-B89A-0EB998973DC5}" type="presParOf" srcId="{C4688201-A3FD-4EFF-8CE0-4E45CCCAB4FC}" destId="{28382B4C-F445-4A5F-B264-E4B17CBDFAB2}" srcOrd="0" destOrd="0" presId="urn:microsoft.com/office/officeart/2018/layout/CircleProcess"/>
    <dgm:cxn modelId="{1A3045A6-87E3-4626-A2D3-E7FAB7CABA45}" type="presParOf" srcId="{9EC69232-7E00-44C8-B24E-F32F6B2DD132}" destId="{3F154895-F46E-458D-A2E3-9035333375B6}" srcOrd="16" destOrd="0" presId="urn:microsoft.com/office/officeart/2018/layout/CircleProcess"/>
    <dgm:cxn modelId="{F2622415-3B8D-40D0-AE37-F2F3F48533F1}" type="presParOf" srcId="{3F154895-F46E-458D-A2E3-9035333375B6}" destId="{3F4C0C34-18AF-459A-8979-06077A87A22A}" srcOrd="0" destOrd="0" presId="urn:microsoft.com/office/officeart/2018/layout/CircleProcess"/>
    <dgm:cxn modelId="{28C2C182-C57F-4FF1-BB47-71ABCEEDB8F0}" type="presParOf" srcId="{9EC69232-7E00-44C8-B24E-F32F6B2DD132}" destId="{D86EF105-FDF8-42E1-A357-377C5337C677}" srcOrd="17" destOrd="0" presId="urn:microsoft.com/office/officeart/2018/layout/CircleProcess"/>
    <dgm:cxn modelId="{D9D690BF-6BCE-4325-89A6-C972B519B73B}" type="presParOf" srcId="{9EC69232-7E00-44C8-B24E-F32F6B2DD132}" destId="{8F92E42C-BDE1-4B6E-97E0-BEFCF95AFF9A}" srcOrd="18" destOrd="0" presId="urn:microsoft.com/office/officeart/2018/layout/CircleProcess"/>
    <dgm:cxn modelId="{F7C0E2C8-F87D-4A13-BEB2-02215C4CD306}" type="presParOf" srcId="{8F92E42C-BDE1-4B6E-97E0-BEFCF95AFF9A}" destId="{09077AA8-D1EB-464F-803F-89B0F000D31E}" srcOrd="0" destOrd="0" presId="urn:microsoft.com/office/officeart/2018/layout/CircleProcess"/>
    <dgm:cxn modelId="{F010C3E5-9C58-4B5B-B952-86745EF7418F}" type="presParOf" srcId="{9EC69232-7E00-44C8-B24E-F32F6B2DD132}" destId="{0016914A-6C03-4B00-A5D7-A02722656708}" srcOrd="19" destOrd="0" presId="urn:microsoft.com/office/officeart/2018/layout/CircleProcess"/>
    <dgm:cxn modelId="{CA93A60E-6C85-4AD7-A6AB-D96A3FEE180E}" type="presParOf" srcId="{0016914A-6C03-4B00-A5D7-A02722656708}" destId="{9C9249AF-4A3F-4ADE-9A71-A7EEB9793622}" srcOrd="0" destOrd="0" presId="urn:microsoft.com/office/officeart/2018/layout/CircleProcess"/>
    <dgm:cxn modelId="{BC6EBB6A-DC31-4F8E-8F77-C4FF44AC506B}" type="presParOf" srcId="{9EC69232-7E00-44C8-B24E-F32F6B2DD132}" destId="{A95088FB-4E93-4C8C-93B0-585376A9C7ED}" srcOrd="20" destOrd="0" presId="urn:microsoft.com/office/officeart/2018/layout/CircleProcess"/>
    <dgm:cxn modelId="{10E48B2C-8465-475A-BC71-89A6E4454A40}" type="presParOf" srcId="{9EC69232-7E00-44C8-B24E-F32F6B2DD132}" destId="{ED770BFD-F146-4E89-BCE0-E6607FA4630E}" srcOrd="21" destOrd="0" presId="urn:microsoft.com/office/officeart/2018/layout/CircleProcess"/>
    <dgm:cxn modelId="{C205E284-5ED9-439C-B38E-3E670F38BAD4}" type="presParOf" srcId="{ED770BFD-F146-4E89-BCE0-E6607FA4630E}" destId="{4315F725-739F-435F-BA70-74E28EF16019}" srcOrd="0" destOrd="0" presId="urn:microsoft.com/office/officeart/2018/layout/CircleProcess"/>
    <dgm:cxn modelId="{1432A175-8347-49BE-9041-C10A8C9F78C5}" type="presParOf" srcId="{9EC69232-7E00-44C8-B24E-F32F6B2DD132}" destId="{D5660087-0DFB-49BA-B453-571E3C8D29D6}" srcOrd="22" destOrd="0" presId="urn:microsoft.com/office/officeart/2018/layout/CircleProcess"/>
    <dgm:cxn modelId="{D701E893-AEEC-4BD5-B53D-E22E8EB6EC37}" type="presParOf" srcId="{D5660087-0DFB-49BA-B453-571E3C8D29D6}" destId="{29D41CAE-44D9-4E33-828D-C96B80BE4A35}" srcOrd="0" destOrd="0" presId="urn:microsoft.com/office/officeart/2018/layout/CircleProcess"/>
    <dgm:cxn modelId="{E52CA15D-A159-4691-AF3E-86ABF152AA15}" type="presParOf" srcId="{9EC69232-7E00-44C8-B24E-F32F6B2DD132}" destId="{170A1B83-D263-4FED-9F5B-B450881090FD}" srcOrd="23" destOrd="0" presId="urn:microsoft.com/office/officeart/2018/layout/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549FB-FEA8-42E0-BA77-C48453BE5A01}">
      <dsp:nvSpPr>
        <dsp:cNvPr id="0" name=""/>
        <dsp:cNvSpPr/>
      </dsp:nvSpPr>
      <dsp:spPr>
        <a:xfrm>
          <a:off x="10804535" y="1914325"/>
          <a:ext cx="1436714" cy="143733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0CAED-A91E-4118-9FF1-39713F00385F}">
      <dsp:nvSpPr>
        <dsp:cNvPr id="0" name=""/>
        <dsp:cNvSpPr/>
      </dsp:nvSpPr>
      <dsp:spPr>
        <a:xfrm>
          <a:off x="10851740" y="1962245"/>
          <a:ext cx="1341095" cy="134149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a:t>Monitoring </a:t>
          </a:r>
          <a:r>
            <a:rPr lang="en-US" sz="1300" kern="1200">
              <a:latin typeface="Calibri Light" panose="020F0302020204030204"/>
            </a:rPr>
            <a:t>&amp; Model</a:t>
          </a:r>
          <a:r>
            <a:rPr lang="en-US" sz="1300" kern="1200"/>
            <a:t> </a:t>
          </a:r>
          <a:r>
            <a:rPr lang="en-US" sz="1300" kern="1200">
              <a:latin typeface="Calibri Light" panose="020F0302020204030204"/>
            </a:rPr>
            <a:t>Improvement</a:t>
          </a:r>
          <a:endParaRPr lang="en-US" sz="1300" kern="1200"/>
        </a:p>
      </dsp:txBody>
      <dsp:txXfrm>
        <a:off x="11042979" y="2153924"/>
        <a:ext cx="958616" cy="958140"/>
      </dsp:txXfrm>
    </dsp:sp>
    <dsp:sp modelId="{575F6196-F69B-44D2-A981-DC9D975E184C}">
      <dsp:nvSpPr>
        <dsp:cNvPr id="0" name=""/>
        <dsp:cNvSpPr/>
      </dsp:nvSpPr>
      <dsp:spPr>
        <a:xfrm rot="2700000">
          <a:off x="9318055" y="1914370"/>
          <a:ext cx="1436996" cy="1436996"/>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9A469-2420-4738-BD2F-E193DA6725B9}">
      <dsp:nvSpPr>
        <dsp:cNvPr id="0" name=""/>
        <dsp:cNvSpPr/>
      </dsp:nvSpPr>
      <dsp:spPr>
        <a:xfrm>
          <a:off x="9366610" y="1962245"/>
          <a:ext cx="1341095" cy="134149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Deployment</a:t>
          </a:r>
        </a:p>
      </dsp:txBody>
      <dsp:txXfrm>
        <a:off x="9557849" y="2153924"/>
        <a:ext cx="958616" cy="958140"/>
      </dsp:txXfrm>
    </dsp:sp>
    <dsp:sp modelId="{59A2A8D8-CEC6-48BF-B9EF-690ABC15121C}">
      <dsp:nvSpPr>
        <dsp:cNvPr id="0" name=""/>
        <dsp:cNvSpPr/>
      </dsp:nvSpPr>
      <dsp:spPr>
        <a:xfrm rot="2700000">
          <a:off x="7832925" y="1914370"/>
          <a:ext cx="1436996" cy="1436996"/>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27B00-0D2F-4112-ACC3-E03BC903059E}">
      <dsp:nvSpPr>
        <dsp:cNvPr id="0" name=""/>
        <dsp:cNvSpPr/>
      </dsp:nvSpPr>
      <dsp:spPr>
        <a:xfrm>
          <a:off x="7881480" y="1962245"/>
          <a:ext cx="1341095" cy="13414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Evaluation</a:t>
          </a:r>
        </a:p>
      </dsp:txBody>
      <dsp:txXfrm>
        <a:off x="8072719" y="2153924"/>
        <a:ext cx="958616" cy="958140"/>
      </dsp:txXfrm>
    </dsp:sp>
    <dsp:sp modelId="{A7D7BD9A-F8FF-411C-832A-90D8074955C3}">
      <dsp:nvSpPr>
        <dsp:cNvPr id="0" name=""/>
        <dsp:cNvSpPr/>
      </dsp:nvSpPr>
      <dsp:spPr>
        <a:xfrm rot="2700000">
          <a:off x="6347795" y="1914370"/>
          <a:ext cx="1436996" cy="1436996"/>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553BB-FBC5-4A72-9512-79CA7E23EE0D}">
      <dsp:nvSpPr>
        <dsp:cNvPr id="0" name=""/>
        <dsp:cNvSpPr/>
      </dsp:nvSpPr>
      <dsp:spPr>
        <a:xfrm>
          <a:off x="6396350" y="1962245"/>
          <a:ext cx="1341095" cy="134149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Modeling</a:t>
          </a:r>
        </a:p>
      </dsp:txBody>
      <dsp:txXfrm>
        <a:off x="6587590" y="2153924"/>
        <a:ext cx="958616" cy="958140"/>
      </dsp:txXfrm>
    </dsp:sp>
    <dsp:sp modelId="{78BEA574-13D5-401F-B621-0DF321DC06B4}">
      <dsp:nvSpPr>
        <dsp:cNvPr id="0" name=""/>
        <dsp:cNvSpPr/>
      </dsp:nvSpPr>
      <dsp:spPr>
        <a:xfrm rot="2700000">
          <a:off x="4862665" y="1914370"/>
          <a:ext cx="1436996" cy="1436996"/>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69E16-E5AB-4DD6-A5E5-5280401AF371}">
      <dsp:nvSpPr>
        <dsp:cNvPr id="0" name=""/>
        <dsp:cNvSpPr/>
      </dsp:nvSpPr>
      <dsp:spPr>
        <a:xfrm>
          <a:off x="4911221" y="1962245"/>
          <a:ext cx="1341095" cy="134149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t>Feature engineering</a:t>
          </a:r>
        </a:p>
      </dsp:txBody>
      <dsp:txXfrm>
        <a:off x="5102460" y="2153924"/>
        <a:ext cx="958616" cy="958140"/>
      </dsp:txXfrm>
    </dsp:sp>
    <dsp:sp modelId="{28382B4C-F445-4A5F-B264-E4B17CBDFAB2}">
      <dsp:nvSpPr>
        <dsp:cNvPr id="0" name=""/>
        <dsp:cNvSpPr/>
      </dsp:nvSpPr>
      <dsp:spPr>
        <a:xfrm rot="2700000">
          <a:off x="3377535" y="1914370"/>
          <a:ext cx="1436996" cy="1436996"/>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4C0C34-18AF-459A-8979-06077A87A22A}">
      <dsp:nvSpPr>
        <dsp:cNvPr id="0" name=""/>
        <dsp:cNvSpPr/>
      </dsp:nvSpPr>
      <dsp:spPr>
        <a:xfrm>
          <a:off x="3426091" y="1962245"/>
          <a:ext cx="1341095" cy="134149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Light" panose="020F0302020204030204"/>
            </a:rPr>
            <a:t>Text Pre-processing</a:t>
          </a:r>
          <a:endParaRPr lang="en-US" sz="1300" kern="1200"/>
        </a:p>
      </dsp:txBody>
      <dsp:txXfrm>
        <a:off x="3617330" y="2153924"/>
        <a:ext cx="958616" cy="958140"/>
      </dsp:txXfrm>
    </dsp:sp>
    <dsp:sp modelId="{09077AA8-D1EB-464F-803F-89B0F000D31E}">
      <dsp:nvSpPr>
        <dsp:cNvPr id="0" name=""/>
        <dsp:cNvSpPr/>
      </dsp:nvSpPr>
      <dsp:spPr>
        <a:xfrm rot="2700000">
          <a:off x="1892405" y="1914370"/>
          <a:ext cx="1436996" cy="1436996"/>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249AF-4A3F-4ADE-9A71-A7EEB9793622}">
      <dsp:nvSpPr>
        <dsp:cNvPr id="0" name=""/>
        <dsp:cNvSpPr/>
      </dsp:nvSpPr>
      <dsp:spPr>
        <a:xfrm>
          <a:off x="1940961" y="1962245"/>
          <a:ext cx="1341095" cy="134149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a:t>Text </a:t>
          </a:r>
          <a:r>
            <a:rPr lang="en-US" sz="1300" kern="1200">
              <a:latin typeface="Calibri Light" panose="020F0302020204030204"/>
            </a:rPr>
            <a:t>Extraction &amp; Cleaning</a:t>
          </a:r>
          <a:endParaRPr lang="en-US" sz="1300" kern="1200"/>
        </a:p>
      </dsp:txBody>
      <dsp:txXfrm>
        <a:off x="2132200" y="2153924"/>
        <a:ext cx="958616" cy="958140"/>
      </dsp:txXfrm>
    </dsp:sp>
    <dsp:sp modelId="{4315F725-739F-435F-BA70-74E28EF16019}">
      <dsp:nvSpPr>
        <dsp:cNvPr id="0" name=""/>
        <dsp:cNvSpPr/>
      </dsp:nvSpPr>
      <dsp:spPr>
        <a:xfrm rot="2700000">
          <a:off x="407275" y="1914370"/>
          <a:ext cx="1436996" cy="1436996"/>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41CAE-44D9-4E33-828D-C96B80BE4A35}">
      <dsp:nvSpPr>
        <dsp:cNvPr id="0" name=""/>
        <dsp:cNvSpPr/>
      </dsp:nvSpPr>
      <dsp:spPr>
        <a:xfrm>
          <a:off x="455831" y="1962245"/>
          <a:ext cx="1341095" cy="13414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a:t>Data acquisition</a:t>
          </a:r>
        </a:p>
      </dsp:txBody>
      <dsp:txXfrm>
        <a:off x="647070" y="2153924"/>
        <a:ext cx="958616" cy="958140"/>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3CC2D-0AF9-4166-9DD0-52A258A6A029}" type="datetimeFigureOut">
              <a:rPr lang="en-US"/>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3283C-2CD9-4321-9FBB-684AE41D5162}" type="slidenum">
              <a:rPr lang="en-US"/>
              <a:t>‹#›</a:t>
            </a:fld>
            <a:endParaRPr lang="en-US"/>
          </a:p>
        </p:txBody>
      </p:sp>
    </p:spTree>
    <p:extLst>
      <p:ext uri="{BB962C8B-B14F-4D97-AF65-F5344CB8AC3E}">
        <p14:creationId xmlns:p14="http://schemas.microsoft.com/office/powerpoint/2010/main" val="8544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ackoverflow.com/questions/415511/how-to-get-the-current-time-in-pyth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ackoverflow.com/questions/415511/how-to-get-the-current-time-in-pyth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415511/how-to-get-the-current-time-in-pyth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ckoverflow.com/questions/415511/how-to-get-the-current-time-in-pyth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 always its linear like shown here. Going back and forth between steps is fine and essential in real-world</a:t>
            </a:r>
          </a:p>
        </p:txBody>
      </p:sp>
      <p:sp>
        <p:nvSpPr>
          <p:cNvPr id="4" name="Slide Number Placeholder 3"/>
          <p:cNvSpPr>
            <a:spLocks noGrp="1"/>
          </p:cNvSpPr>
          <p:nvPr>
            <p:ph type="sldNum" sz="quarter" idx="5"/>
          </p:nvPr>
        </p:nvSpPr>
        <p:spPr/>
        <p:txBody>
          <a:bodyPr/>
          <a:lstStyle/>
          <a:p>
            <a:fld id="{D3C3283C-2CD9-4321-9FBB-684AE41D5162}" type="slidenum">
              <a:rPr lang="en-US"/>
              <a:t>19</a:t>
            </a:fld>
            <a:endParaRPr lang="en-US"/>
          </a:p>
        </p:txBody>
      </p:sp>
    </p:spTree>
    <p:extLst>
      <p:ext uri="{BB962C8B-B14F-4D97-AF65-F5344CB8AC3E}">
        <p14:creationId xmlns:p14="http://schemas.microsoft.com/office/powerpoint/2010/main" val="340867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Acquisition – heart of any ML System</a:t>
            </a:r>
          </a:p>
          <a:p>
            <a:r>
              <a:rPr lang="en-US">
                <a:cs typeface="Calibri"/>
              </a:rPr>
              <a:t>Hypothetical NLP project: Creating a NLP system to identify whether the user query is a sales query or a customer care query.</a:t>
            </a:r>
          </a:p>
          <a:p>
            <a:r>
              <a:rPr lang="en-US">
                <a:cs typeface="Calibri"/>
              </a:rPr>
              <a:t>Ideal scenario: Millions of data points available already. No need for data acquisition</a:t>
            </a:r>
          </a:p>
        </p:txBody>
      </p:sp>
      <p:sp>
        <p:nvSpPr>
          <p:cNvPr id="4" name="Slide Number Placeholder 3"/>
          <p:cNvSpPr>
            <a:spLocks noGrp="1"/>
          </p:cNvSpPr>
          <p:nvPr>
            <p:ph type="sldNum" sz="quarter" idx="5"/>
          </p:nvPr>
        </p:nvSpPr>
        <p:spPr/>
        <p:txBody>
          <a:bodyPr/>
          <a:lstStyle/>
          <a:p>
            <a:fld id="{D3C3283C-2CD9-4321-9FBB-684AE41D5162}" type="slidenum">
              <a:rPr lang="en-US"/>
              <a:t>20</a:t>
            </a:fld>
            <a:endParaRPr lang="en-US"/>
          </a:p>
        </p:txBody>
      </p:sp>
    </p:spTree>
    <p:extLst>
      <p:ext uri="{BB962C8B-B14F-4D97-AF65-F5344CB8AC3E}">
        <p14:creationId xmlns:p14="http://schemas.microsoft.com/office/powerpoint/2010/main" val="1827921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hlinkClick r:id="rId3"/>
              </a:rPr>
              <a:t>https://stackoverflow.com/questions/415511/how-to-get-the-current-time-in-python</a:t>
            </a:r>
            <a:endParaRPr lang="en-US"/>
          </a:p>
          <a:p>
            <a:pPr>
              <a:lnSpc>
                <a:spcPct val="90000"/>
              </a:lnSpc>
              <a:spcBef>
                <a:spcPts val="1000"/>
              </a:spcBef>
            </a:pPr>
            <a:endParaRPr lang="en-US"/>
          </a:p>
          <a:p>
            <a:pPr>
              <a:lnSpc>
                <a:spcPct val="90000"/>
              </a:lnSpc>
              <a:spcBef>
                <a:spcPts val="1000"/>
              </a:spcBef>
            </a:pPr>
            <a:endParaRPr lang="en-US"/>
          </a:p>
          <a:p>
            <a:pPr>
              <a:lnSpc>
                <a:spcPct val="90000"/>
              </a:lnSpc>
              <a:spcBef>
                <a:spcPts val="1000"/>
              </a:spcBef>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D3C3283C-2CD9-4321-9FBB-684AE41D5162}" type="slidenum">
              <a:rPr lang="en-US"/>
              <a:t>26</a:t>
            </a:fld>
            <a:endParaRPr lang="en-US"/>
          </a:p>
        </p:txBody>
      </p:sp>
    </p:spTree>
    <p:extLst>
      <p:ext uri="{BB962C8B-B14F-4D97-AF65-F5344CB8AC3E}">
        <p14:creationId xmlns:p14="http://schemas.microsoft.com/office/powerpoint/2010/main" val="205869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hlinkClick r:id="rId3"/>
              </a:rPr>
              <a:t>https://stackoverflow.com/questions/415511/how-to-get-the-current-time-in-python</a:t>
            </a:r>
            <a:endParaRPr lang="en-US"/>
          </a:p>
          <a:p>
            <a:pPr>
              <a:lnSpc>
                <a:spcPct val="90000"/>
              </a:lnSpc>
              <a:spcBef>
                <a:spcPts val="1000"/>
              </a:spcBef>
            </a:pPr>
            <a:endParaRPr lang="en-US"/>
          </a:p>
          <a:p>
            <a:pPr>
              <a:lnSpc>
                <a:spcPct val="90000"/>
              </a:lnSpc>
              <a:spcBef>
                <a:spcPts val="1000"/>
              </a:spcBef>
            </a:pPr>
            <a:endParaRPr lang="en-US"/>
          </a:p>
          <a:p>
            <a:pPr>
              <a:lnSpc>
                <a:spcPct val="90000"/>
              </a:lnSpc>
              <a:spcBef>
                <a:spcPts val="1000"/>
              </a:spcBef>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D3C3283C-2CD9-4321-9FBB-684AE41D5162}" type="slidenum">
              <a:rPr lang="en-US"/>
              <a:t>27</a:t>
            </a:fld>
            <a:endParaRPr lang="en-US"/>
          </a:p>
        </p:txBody>
      </p:sp>
    </p:spTree>
    <p:extLst>
      <p:ext uri="{BB962C8B-B14F-4D97-AF65-F5344CB8AC3E}">
        <p14:creationId xmlns:p14="http://schemas.microsoft.com/office/powerpoint/2010/main" val="408316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hlinkClick r:id="rId3"/>
              </a:rPr>
              <a:t>https://stackoverflow.com/questions/415511/how-to-get-the-current-time-in-python</a:t>
            </a:r>
            <a:endParaRPr lang="en-US"/>
          </a:p>
          <a:p>
            <a:pPr>
              <a:lnSpc>
                <a:spcPct val="90000"/>
              </a:lnSpc>
              <a:spcBef>
                <a:spcPts val="1000"/>
              </a:spcBef>
            </a:pPr>
            <a:endParaRPr lang="en-US"/>
          </a:p>
          <a:p>
            <a:pPr>
              <a:lnSpc>
                <a:spcPct val="90000"/>
              </a:lnSpc>
              <a:spcBef>
                <a:spcPts val="1000"/>
              </a:spcBef>
            </a:pPr>
            <a:endParaRPr lang="en-US"/>
          </a:p>
          <a:p>
            <a:pPr>
              <a:lnSpc>
                <a:spcPct val="90000"/>
              </a:lnSpc>
              <a:spcBef>
                <a:spcPts val="1000"/>
              </a:spcBef>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D3C3283C-2CD9-4321-9FBB-684AE41D5162}" type="slidenum">
              <a:rPr lang="en-US"/>
              <a:t>28</a:t>
            </a:fld>
            <a:endParaRPr lang="en-US"/>
          </a:p>
        </p:txBody>
      </p:sp>
    </p:spTree>
    <p:extLst>
      <p:ext uri="{BB962C8B-B14F-4D97-AF65-F5344CB8AC3E}">
        <p14:creationId xmlns:p14="http://schemas.microsoft.com/office/powerpoint/2010/main" val="1486194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hlinkClick r:id="rId3"/>
              </a:rPr>
              <a:t>https://stackoverflow.com/questions/415511/how-to-get-the-current-time-in-python</a:t>
            </a:r>
            <a:endParaRPr lang="en-US"/>
          </a:p>
          <a:p>
            <a:pPr>
              <a:lnSpc>
                <a:spcPct val="90000"/>
              </a:lnSpc>
              <a:spcBef>
                <a:spcPts val="1000"/>
              </a:spcBef>
            </a:pPr>
            <a:endParaRPr lang="en-US"/>
          </a:p>
          <a:p>
            <a:pPr>
              <a:lnSpc>
                <a:spcPct val="90000"/>
              </a:lnSpc>
              <a:spcBef>
                <a:spcPts val="1000"/>
              </a:spcBef>
            </a:pPr>
            <a:endParaRPr lang="en-US"/>
          </a:p>
          <a:p>
            <a:pPr>
              <a:lnSpc>
                <a:spcPct val="90000"/>
              </a:lnSpc>
              <a:spcBef>
                <a:spcPts val="1000"/>
              </a:spcBef>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D3C3283C-2CD9-4321-9FBB-684AE41D5162}" type="slidenum">
              <a:rPr lang="en-US"/>
              <a:t>29</a:t>
            </a:fld>
            <a:endParaRPr lang="en-US"/>
          </a:p>
        </p:txBody>
      </p:sp>
    </p:spTree>
    <p:extLst>
      <p:ext uri="{BB962C8B-B14F-4D97-AF65-F5344CB8AC3E}">
        <p14:creationId xmlns:p14="http://schemas.microsoft.com/office/powerpoint/2010/main" val="3575298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a real scenario in conversationHealth Inc</a:t>
            </a:r>
          </a:p>
        </p:txBody>
      </p:sp>
      <p:sp>
        <p:nvSpPr>
          <p:cNvPr id="4" name="Slide Number Placeholder 3"/>
          <p:cNvSpPr>
            <a:spLocks noGrp="1"/>
          </p:cNvSpPr>
          <p:nvPr>
            <p:ph type="sldNum" sz="quarter" idx="5"/>
          </p:nvPr>
        </p:nvSpPr>
        <p:spPr/>
        <p:txBody>
          <a:bodyPr/>
          <a:lstStyle/>
          <a:p>
            <a:fld id="{D3C3283C-2CD9-4321-9FBB-684AE41D5162}" type="slidenum">
              <a:rPr lang="en-US"/>
              <a:t>52</a:t>
            </a:fld>
            <a:endParaRPr lang="en-US"/>
          </a:p>
        </p:txBody>
      </p:sp>
    </p:spTree>
    <p:extLst>
      <p:ext uri="{BB962C8B-B14F-4D97-AF65-F5344CB8AC3E}">
        <p14:creationId xmlns:p14="http://schemas.microsoft.com/office/powerpoint/2010/main" val="370400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a real scenario in conversationHealth Inc</a:t>
            </a:r>
          </a:p>
        </p:txBody>
      </p:sp>
      <p:sp>
        <p:nvSpPr>
          <p:cNvPr id="4" name="Slide Number Placeholder 3"/>
          <p:cNvSpPr>
            <a:spLocks noGrp="1"/>
          </p:cNvSpPr>
          <p:nvPr>
            <p:ph type="sldNum" sz="quarter" idx="5"/>
          </p:nvPr>
        </p:nvSpPr>
        <p:spPr/>
        <p:txBody>
          <a:bodyPr/>
          <a:lstStyle/>
          <a:p>
            <a:fld id="{D3C3283C-2CD9-4321-9FBB-684AE41D5162}" type="slidenum">
              <a:rPr lang="en-US"/>
              <a:t>54</a:t>
            </a:fld>
            <a:endParaRPr lang="en-US"/>
          </a:p>
        </p:txBody>
      </p:sp>
    </p:spTree>
    <p:extLst>
      <p:ext uri="{BB962C8B-B14F-4D97-AF65-F5344CB8AC3E}">
        <p14:creationId xmlns:p14="http://schemas.microsoft.com/office/powerpoint/2010/main" val="104333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997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271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070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107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547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3544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9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23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59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889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6779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392085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AASD 4004</a:t>
            </a:r>
          </a:p>
          <a:p>
            <a:r>
              <a:rPr lang="en-US" dirty="0">
                <a:latin typeface="roboto"/>
                <a:cs typeface="Calibri Light"/>
              </a:rPr>
              <a:t>Machine Learning  - II</a:t>
            </a:r>
            <a:endParaRPr lang="en-US" dirty="0"/>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a:latin typeface="roboto"/>
              </a:rPr>
              <a:t>Applied AI Solutions Developer Program</a:t>
            </a:r>
            <a:endParaRPr lang="en-US"/>
          </a:p>
        </p:txBody>
      </p:sp>
    </p:spTree>
    <p:extLst>
      <p:ext uri="{BB962C8B-B14F-4D97-AF65-F5344CB8AC3E}">
        <p14:creationId xmlns:p14="http://schemas.microsoft.com/office/powerpoint/2010/main" val="18022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Sequence Applications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5160579" cy="1886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Part Of Speech Tags</a:t>
            </a:r>
          </a:p>
          <a:p>
            <a:pPr marL="457200" indent="-457200">
              <a:lnSpc>
                <a:spcPct val="90000"/>
              </a:lnSpc>
              <a:spcBef>
                <a:spcPts val="1000"/>
              </a:spcBef>
              <a:buFont typeface="Arial"/>
              <a:buChar char="•"/>
            </a:pPr>
            <a:r>
              <a:rPr lang="en-US" sz="2700">
                <a:latin typeface="roboto"/>
                <a:ea typeface="+mj-ea"/>
                <a:cs typeface="Calibri Light"/>
              </a:rPr>
              <a:t>Named Entity Recognition</a:t>
            </a:r>
          </a:p>
          <a:p>
            <a:pPr marL="457200" indent="-457200">
              <a:lnSpc>
                <a:spcPct val="90000"/>
              </a:lnSpc>
              <a:spcBef>
                <a:spcPts val="1000"/>
              </a:spcBef>
              <a:buFont typeface="Arial"/>
              <a:buChar char="•"/>
            </a:pPr>
            <a:r>
              <a:rPr lang="en-US" sz="2700">
                <a:latin typeface="roboto"/>
                <a:ea typeface="+mj-ea"/>
                <a:cs typeface="Calibri Light"/>
              </a:rPr>
              <a:t>Semantic Slots</a:t>
            </a:r>
          </a:p>
          <a:p>
            <a:pPr>
              <a:buFont typeface="Arial"/>
              <a:buChar char="•"/>
            </a:pPr>
            <a:endParaRPr lang="en-US" sz="2700">
              <a:ea typeface="+mj-ea"/>
              <a:cs typeface="Calibri"/>
            </a:endParaRPr>
          </a:p>
        </p:txBody>
      </p:sp>
    </p:spTree>
    <p:extLst>
      <p:ext uri="{BB962C8B-B14F-4D97-AF65-F5344CB8AC3E}">
        <p14:creationId xmlns:p14="http://schemas.microsoft.com/office/powerpoint/2010/main" val="135731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Sequence to Sequence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5160579" cy="2475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Machine Translation</a:t>
            </a:r>
          </a:p>
          <a:p>
            <a:pPr marL="457200" indent="-457200">
              <a:lnSpc>
                <a:spcPct val="90000"/>
              </a:lnSpc>
              <a:spcBef>
                <a:spcPts val="1000"/>
              </a:spcBef>
              <a:buFont typeface="Arial"/>
              <a:buChar char="•"/>
            </a:pPr>
            <a:r>
              <a:rPr lang="en-US" sz="2700">
                <a:latin typeface="roboto"/>
                <a:ea typeface="+mj-ea"/>
                <a:cs typeface="Calibri Light"/>
              </a:rPr>
              <a:t>Summarization</a:t>
            </a:r>
          </a:p>
          <a:p>
            <a:pPr marL="457200" indent="-457200">
              <a:lnSpc>
                <a:spcPct val="90000"/>
              </a:lnSpc>
              <a:spcBef>
                <a:spcPts val="1000"/>
              </a:spcBef>
              <a:buFont typeface="Arial"/>
              <a:buChar char="•"/>
            </a:pPr>
            <a:r>
              <a:rPr lang="en-US" sz="2700">
                <a:latin typeface="roboto"/>
                <a:ea typeface="+mj-ea"/>
                <a:cs typeface="Calibri Light"/>
              </a:rPr>
              <a:t>Speech Recognition</a:t>
            </a:r>
          </a:p>
          <a:p>
            <a:pPr marL="457200" indent="-457200">
              <a:lnSpc>
                <a:spcPct val="90000"/>
              </a:lnSpc>
              <a:spcBef>
                <a:spcPts val="1000"/>
              </a:spcBef>
              <a:buFont typeface="Arial"/>
              <a:buChar char="•"/>
            </a:pPr>
            <a:r>
              <a:rPr lang="en-US" sz="2700">
                <a:latin typeface="roboto"/>
                <a:ea typeface="+mj-ea"/>
                <a:cs typeface="Calibri Light"/>
              </a:rPr>
              <a:t>Question Answering</a:t>
            </a:r>
          </a:p>
          <a:p>
            <a:pPr marL="457200" indent="-457200">
              <a:lnSpc>
                <a:spcPct val="90000"/>
              </a:lnSpc>
              <a:spcBef>
                <a:spcPts val="1000"/>
              </a:spcBef>
              <a:buFont typeface="Arial"/>
              <a:buChar char="•"/>
            </a:pPr>
            <a:endParaRPr lang="en-US" sz="2700">
              <a:latin typeface="roboto"/>
              <a:ea typeface="+mj-ea"/>
              <a:cs typeface="Calibri Light"/>
            </a:endParaRPr>
          </a:p>
        </p:txBody>
      </p:sp>
    </p:spTree>
    <p:extLst>
      <p:ext uri="{BB962C8B-B14F-4D97-AF65-F5344CB8AC3E}">
        <p14:creationId xmlns:p14="http://schemas.microsoft.com/office/powerpoint/2010/main" val="17800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Building Blocks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61758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Building Blocks of Language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9" name="Picture 9" descr="Diagram&#10;&#10;Description automatically generated">
            <a:extLst>
              <a:ext uri="{FF2B5EF4-FFF2-40B4-BE49-F238E27FC236}">
                <a16:creationId xmlns:a16="http://schemas.microsoft.com/office/drawing/2014/main" id="{8CB584CD-7C11-4837-B49C-53F0A93D2CB1}"/>
              </a:ext>
            </a:extLst>
          </p:cNvPr>
          <p:cNvPicPr>
            <a:picLocks noChangeAspect="1"/>
          </p:cNvPicPr>
          <p:nvPr/>
        </p:nvPicPr>
        <p:blipFill>
          <a:blip r:embed="rId4"/>
          <a:stretch>
            <a:fillRect/>
          </a:stretch>
        </p:blipFill>
        <p:spPr>
          <a:xfrm>
            <a:off x="1203435" y="1557208"/>
            <a:ext cx="6141543" cy="46807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83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Linguistic Pyramid</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5160579" cy="2803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Morphology - Pre-processing</a:t>
            </a:r>
          </a:p>
          <a:p>
            <a:pPr marL="457200" indent="-457200">
              <a:lnSpc>
                <a:spcPct val="90000"/>
              </a:lnSpc>
              <a:spcBef>
                <a:spcPts val="1000"/>
              </a:spcBef>
              <a:buFont typeface="Arial"/>
              <a:buChar char="•"/>
            </a:pPr>
            <a:r>
              <a:rPr lang="en-US" sz="2700">
                <a:latin typeface="roboto"/>
                <a:ea typeface="+mj-ea"/>
                <a:cs typeface="Calibri Light"/>
              </a:rPr>
              <a:t>Syntax</a:t>
            </a:r>
          </a:p>
          <a:p>
            <a:pPr marL="457200" indent="-457200">
              <a:lnSpc>
                <a:spcPct val="90000"/>
              </a:lnSpc>
              <a:spcBef>
                <a:spcPts val="1000"/>
              </a:spcBef>
              <a:buFont typeface="Arial"/>
              <a:buChar char="•"/>
            </a:pPr>
            <a:r>
              <a:rPr lang="en-US" sz="2700">
                <a:latin typeface="roboto"/>
                <a:ea typeface="+mj-ea"/>
                <a:cs typeface="Calibri Light"/>
              </a:rPr>
              <a:t>Semantics</a:t>
            </a:r>
          </a:p>
          <a:p>
            <a:pPr marL="457200" indent="-457200">
              <a:lnSpc>
                <a:spcPct val="90000"/>
              </a:lnSpc>
              <a:spcBef>
                <a:spcPts val="1000"/>
              </a:spcBef>
              <a:buFont typeface="Arial"/>
              <a:buChar char="•"/>
            </a:pPr>
            <a:r>
              <a:rPr lang="en-US" sz="2700">
                <a:latin typeface="roboto"/>
                <a:ea typeface="+mj-ea"/>
                <a:cs typeface="Calibri Light"/>
              </a:rPr>
              <a:t>Pragmatics</a:t>
            </a:r>
          </a:p>
          <a:p>
            <a:pPr>
              <a:buFont typeface="Arial"/>
              <a:buChar char="•"/>
            </a:pPr>
            <a:endParaRPr lang="en-US" sz="2700">
              <a:ea typeface="+mj-ea"/>
              <a:cs typeface="Calibri"/>
            </a:endParaRPr>
          </a:p>
          <a:p>
            <a:pPr>
              <a:buFont typeface="Arial"/>
              <a:buChar char="•"/>
            </a:pPr>
            <a:endParaRPr lang="en-US" sz="2700">
              <a:ea typeface="+mj-ea"/>
              <a:cs typeface="Calibri"/>
            </a:endParaRPr>
          </a:p>
        </p:txBody>
      </p:sp>
      <p:pic>
        <p:nvPicPr>
          <p:cNvPr id="4" name="Picture 5" descr="A close up of a logo&#10;&#10;Description automatically generated">
            <a:extLst>
              <a:ext uri="{FF2B5EF4-FFF2-40B4-BE49-F238E27FC236}">
                <a16:creationId xmlns:a16="http://schemas.microsoft.com/office/drawing/2014/main" id="{B0339459-6790-4476-8D3E-122A63882104}"/>
              </a:ext>
            </a:extLst>
          </p:cNvPr>
          <p:cNvPicPr>
            <a:picLocks noChangeAspect="1"/>
          </p:cNvPicPr>
          <p:nvPr/>
        </p:nvPicPr>
        <p:blipFill>
          <a:blip r:embed="rId4"/>
          <a:stretch>
            <a:fillRect/>
          </a:stretch>
        </p:blipFill>
        <p:spPr>
          <a:xfrm>
            <a:off x="6003160" y="1130905"/>
            <a:ext cx="4994164" cy="50166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174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Representations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5160579" cy="2977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Word Embeddings</a:t>
            </a:r>
          </a:p>
          <a:p>
            <a:pPr marL="457200" indent="-457200">
              <a:lnSpc>
                <a:spcPct val="90000"/>
              </a:lnSpc>
              <a:spcBef>
                <a:spcPts val="1000"/>
              </a:spcBef>
              <a:buFont typeface="Arial"/>
              <a:buChar char="•"/>
            </a:pPr>
            <a:r>
              <a:rPr lang="en-US" sz="2700">
                <a:latin typeface="roboto"/>
                <a:ea typeface="+mj-ea"/>
                <a:cs typeface="Calibri Light"/>
              </a:rPr>
              <a:t>Sentence Embeddings</a:t>
            </a:r>
          </a:p>
          <a:p>
            <a:pPr marL="457200" indent="-457200">
              <a:lnSpc>
                <a:spcPct val="90000"/>
              </a:lnSpc>
              <a:spcBef>
                <a:spcPts val="1000"/>
              </a:spcBef>
              <a:buFont typeface="Arial"/>
              <a:buChar char="•"/>
            </a:pPr>
            <a:r>
              <a:rPr lang="en-US" sz="2700">
                <a:latin typeface="roboto"/>
                <a:ea typeface="+mj-ea"/>
                <a:cs typeface="Calibri Light"/>
              </a:rPr>
              <a:t>Topic Models (Documents)</a:t>
            </a:r>
          </a:p>
          <a:p>
            <a:pPr marL="457200" indent="-457200">
              <a:lnSpc>
                <a:spcPct val="90000"/>
              </a:lnSpc>
              <a:spcBef>
                <a:spcPts val="1000"/>
              </a:spcBef>
              <a:buFont typeface="Arial"/>
              <a:buChar char="•"/>
            </a:pPr>
            <a:r>
              <a:rPr lang="en-US" sz="2700">
                <a:latin typeface="roboto"/>
                <a:ea typeface="+mj-ea"/>
                <a:cs typeface="Calibri Light"/>
              </a:rPr>
              <a:t>Vector Space Models</a:t>
            </a:r>
          </a:p>
          <a:p>
            <a:pPr marL="457200" indent="-457200">
              <a:lnSpc>
                <a:spcPct val="90000"/>
              </a:lnSpc>
              <a:spcBef>
                <a:spcPts val="1000"/>
              </a:spcBef>
              <a:buFont typeface="Arial"/>
              <a:buChar char="•"/>
            </a:pPr>
            <a:r>
              <a:rPr lang="en-US" sz="2700">
                <a:latin typeface="roboto"/>
                <a:ea typeface="+mj-ea"/>
                <a:cs typeface="Calibri Light"/>
              </a:rPr>
              <a:t>Similarity Graphs</a:t>
            </a:r>
          </a:p>
          <a:p>
            <a:pPr marL="457200" indent="-457200">
              <a:lnSpc>
                <a:spcPct val="90000"/>
              </a:lnSpc>
              <a:spcBef>
                <a:spcPts val="1000"/>
              </a:spcBef>
              <a:buFont typeface="Arial"/>
              <a:buChar char="•"/>
            </a:pPr>
            <a:endParaRPr lang="en-US" sz="2700">
              <a:latin typeface="roboto"/>
              <a:ea typeface="+mj-ea"/>
              <a:cs typeface="Calibri Light"/>
            </a:endParaRPr>
          </a:p>
        </p:txBody>
      </p:sp>
    </p:spTree>
    <p:extLst>
      <p:ext uri="{BB962C8B-B14F-4D97-AF65-F5344CB8AC3E}">
        <p14:creationId xmlns:p14="http://schemas.microsoft.com/office/powerpoint/2010/main" val="14609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Approaches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509651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NLP Approaches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8471337" cy="44837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Rule Based</a:t>
            </a:r>
            <a:endParaRPr lang="en-US">
              <a:ea typeface="+mj-ea"/>
            </a:endParaRPr>
          </a:p>
          <a:p>
            <a:pPr lvl="2" indent="-457200">
              <a:lnSpc>
                <a:spcPct val="90000"/>
              </a:lnSpc>
              <a:spcBef>
                <a:spcPts val="1000"/>
              </a:spcBef>
              <a:buFont typeface="Arial"/>
              <a:buChar char="•"/>
            </a:pPr>
            <a:r>
              <a:rPr lang="en-US" sz="2700">
                <a:latin typeface="roboto"/>
                <a:ea typeface="+mj-ea"/>
                <a:cs typeface="Calibri Light"/>
              </a:rPr>
              <a:t>Regular Expressions</a:t>
            </a:r>
          </a:p>
          <a:p>
            <a:pPr lvl="2" indent="-457200">
              <a:lnSpc>
                <a:spcPct val="90000"/>
              </a:lnSpc>
              <a:spcBef>
                <a:spcPts val="1000"/>
              </a:spcBef>
              <a:buFont typeface="Arial"/>
              <a:buChar char="•"/>
            </a:pPr>
            <a:r>
              <a:rPr lang="en-US" sz="2700">
                <a:latin typeface="roboto"/>
                <a:ea typeface="+mj-ea"/>
                <a:cs typeface="Calibri Light"/>
              </a:rPr>
              <a:t>Context-free Grammars</a:t>
            </a:r>
          </a:p>
          <a:p>
            <a:pPr marL="457200" indent="-457200">
              <a:lnSpc>
                <a:spcPct val="90000"/>
              </a:lnSpc>
              <a:spcBef>
                <a:spcPts val="1000"/>
              </a:spcBef>
              <a:buFont typeface="Arial"/>
              <a:buChar char="•"/>
            </a:pPr>
            <a:r>
              <a:rPr lang="en-US" sz="2700">
                <a:latin typeface="roboto"/>
                <a:ea typeface="+mj-ea"/>
                <a:cs typeface="Calibri Light"/>
              </a:rPr>
              <a:t>Machine Learning</a:t>
            </a:r>
          </a:p>
          <a:p>
            <a:pPr lvl="2" indent="-457200">
              <a:lnSpc>
                <a:spcPct val="90000"/>
              </a:lnSpc>
              <a:spcBef>
                <a:spcPts val="1000"/>
              </a:spcBef>
              <a:buFont typeface="Arial"/>
              <a:buChar char="•"/>
            </a:pPr>
            <a:r>
              <a:rPr lang="en-US" sz="2700">
                <a:latin typeface="roboto"/>
                <a:ea typeface="+mj-ea"/>
                <a:cs typeface="Calibri Light"/>
              </a:rPr>
              <a:t>Probabilistic Modeling</a:t>
            </a:r>
          </a:p>
          <a:p>
            <a:pPr lvl="2" indent="-457200">
              <a:lnSpc>
                <a:spcPct val="90000"/>
              </a:lnSpc>
              <a:spcBef>
                <a:spcPts val="1000"/>
              </a:spcBef>
              <a:buFont typeface="Arial"/>
              <a:buChar char="•"/>
            </a:pPr>
            <a:r>
              <a:rPr lang="en-US" sz="2700">
                <a:latin typeface="roboto"/>
                <a:ea typeface="+mj-ea"/>
                <a:cs typeface="Calibri Light"/>
              </a:rPr>
              <a:t>Linear Classifiers</a:t>
            </a:r>
          </a:p>
          <a:p>
            <a:pPr marL="457200" indent="-457200">
              <a:lnSpc>
                <a:spcPct val="90000"/>
              </a:lnSpc>
              <a:spcBef>
                <a:spcPts val="1000"/>
              </a:spcBef>
              <a:buFont typeface="Arial"/>
              <a:buChar char="•"/>
            </a:pPr>
            <a:r>
              <a:rPr lang="en-US" sz="2700">
                <a:latin typeface="roboto"/>
                <a:ea typeface="+mj-ea"/>
                <a:cs typeface="Calibri Light"/>
              </a:rPr>
              <a:t>Deep Learning</a:t>
            </a:r>
          </a:p>
          <a:p>
            <a:pPr lvl="2" indent="-457200">
              <a:lnSpc>
                <a:spcPct val="90000"/>
              </a:lnSpc>
              <a:spcBef>
                <a:spcPts val="1000"/>
              </a:spcBef>
              <a:buFont typeface="Arial"/>
              <a:buChar char="•"/>
            </a:pPr>
            <a:r>
              <a:rPr lang="en-US" sz="2700">
                <a:latin typeface="roboto"/>
                <a:ea typeface="+mj-ea"/>
                <a:cs typeface="Calibri Light"/>
              </a:rPr>
              <a:t>Recurrent Neural Networks</a:t>
            </a:r>
          </a:p>
          <a:p>
            <a:pPr lvl="2" indent="-457200">
              <a:lnSpc>
                <a:spcPct val="90000"/>
              </a:lnSpc>
              <a:spcBef>
                <a:spcPts val="1000"/>
              </a:spcBef>
              <a:buFont typeface="Arial"/>
              <a:buChar char="•"/>
            </a:pPr>
            <a:r>
              <a:rPr lang="en-US" sz="2700">
                <a:latin typeface="roboto"/>
                <a:ea typeface="+mj-ea"/>
                <a:cs typeface="Calibri Light"/>
              </a:rPr>
              <a:t>Convolutional Neural Networks</a:t>
            </a:r>
          </a:p>
        </p:txBody>
      </p:sp>
    </p:spTree>
    <p:extLst>
      <p:ext uri="{BB962C8B-B14F-4D97-AF65-F5344CB8AC3E}">
        <p14:creationId xmlns:p14="http://schemas.microsoft.com/office/powerpoint/2010/main" val="15031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901545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741855" y="-160392"/>
            <a:ext cx="10515600" cy="1325563"/>
          </a:xfrm>
        </p:spPr>
        <p:txBody>
          <a:bodyPr>
            <a:normAutofit/>
          </a:bodyPr>
          <a:lstStyle/>
          <a:p>
            <a:r>
              <a:rPr lang="en-US" sz="4800">
                <a:latin typeface="roboto"/>
                <a:cs typeface="Calibri Light"/>
              </a:rPr>
              <a:t>NLP Pipeline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graphicFrame>
        <p:nvGraphicFramePr>
          <p:cNvPr id="6" name="Content Placeholder 2">
            <a:extLst>
              <a:ext uri="{FF2B5EF4-FFF2-40B4-BE49-F238E27FC236}">
                <a16:creationId xmlns:a16="http://schemas.microsoft.com/office/drawing/2014/main" id="{659760EF-9A1B-4FEF-AD7B-17CDAE2FE32C}"/>
              </a:ext>
            </a:extLst>
          </p:cNvPr>
          <p:cNvGraphicFramePr>
            <a:graphicFrameLocks noGrp="1"/>
          </p:cNvGraphicFramePr>
          <p:nvPr>
            <p:extLst>
              <p:ext uri="{D42A27DB-BD31-4B8C-83A1-F6EECF244321}">
                <p14:modId xmlns:p14="http://schemas.microsoft.com/office/powerpoint/2010/main" val="2316503725"/>
              </p:ext>
            </p:extLst>
          </p:nvPr>
        </p:nvGraphicFramePr>
        <p:xfrm>
          <a:off x="-179744" y="230806"/>
          <a:ext cx="12350915" cy="52657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128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315F725-739F-435F-BA70-74E28EF1601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9D41CAE-44D9-4E33-828D-C96B80BE4A3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09077AA8-D1EB-464F-803F-89B0F000D31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9C9249AF-4A3F-4ADE-9A71-A7EEB979362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8382B4C-F445-4A5F-B264-E4B17CBDFAB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3F4C0C34-18AF-459A-8979-06077A87A22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78BEA574-13D5-401F-B621-0DF321DC06B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F8A69E16-E5AB-4DD6-A5E5-5280401AF37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A7D7BD9A-F8FF-411C-832A-90D8074955C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091553BB-FBC5-4A72-9512-79CA7E23EE0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59A2A8D8-CEC6-48BF-B9EF-690ABC15121C}"/>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C7727B00-0D2F-4112-ACC3-E03BC903059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575F6196-F69B-44D2-A981-DC9D975E184C}"/>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graphicEl>
                                              <a:dgm id="{8E59A469-2420-4738-BD2F-E193DA6725B9}"/>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graphicEl>
                                              <a:dgm id="{2B8549FB-FEA8-42E0-BA77-C48453BE5A01}"/>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graphicEl>
                                              <a:dgm id="{F630CAED-A91E-4118-9FF1-39713F0038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Module 1</a:t>
            </a:r>
          </a:p>
          <a:p>
            <a:r>
              <a:rPr lang="en-US" dirty="0">
                <a:latin typeface="roboto"/>
                <a:cs typeface="Calibri Light"/>
              </a:rPr>
              <a:t>NLP Revisited</a:t>
            </a:r>
            <a:endParaRPr lang="en-US" dirty="0">
              <a:latin typeface="roboto"/>
            </a:endParaRPr>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err="1">
                <a:latin typeface="roboto"/>
              </a:rPr>
              <a:t>Vejey</a:t>
            </a:r>
            <a:r>
              <a:rPr lang="en-US">
                <a:latin typeface="roboto"/>
              </a:rPr>
              <a:t> </a:t>
            </a:r>
            <a:r>
              <a:rPr lang="en-US" err="1">
                <a:latin typeface="roboto"/>
              </a:rPr>
              <a:t>Gandyer</a:t>
            </a:r>
            <a:endParaRPr lang="en-US" err="1"/>
          </a:p>
        </p:txBody>
      </p:sp>
    </p:spTree>
    <p:extLst>
      <p:ext uri="{BB962C8B-B14F-4D97-AF65-F5344CB8AC3E}">
        <p14:creationId xmlns:p14="http://schemas.microsoft.com/office/powerpoint/2010/main" val="126183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Data Acquisition</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4"/>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88371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Data Acquisition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68046"/>
            <a:ext cx="10845501" cy="44542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Data Acquisition – heart of any ML System</a:t>
            </a:r>
          </a:p>
          <a:p>
            <a:pPr marL="0" indent="0">
              <a:buNone/>
            </a:pPr>
            <a:r>
              <a:rPr lang="en-US">
                <a:latin typeface="roboto"/>
                <a:ea typeface="+mj-ea"/>
                <a:cs typeface="Calibri Light"/>
              </a:rPr>
              <a:t>Hypothetical NLP project: Creating a NLP system to identify whether the user query is a sales query or a customer care query.</a:t>
            </a:r>
          </a:p>
          <a:p>
            <a:pPr marL="0" indent="0">
              <a:buNone/>
            </a:pPr>
            <a:r>
              <a:rPr lang="en-US">
                <a:latin typeface="roboto"/>
                <a:ea typeface="+mj-ea"/>
                <a:cs typeface="Calibri Light"/>
              </a:rPr>
              <a:t>Ideal scenario: Millions of data points available already. No need for data acquisition</a:t>
            </a:r>
          </a:p>
          <a:p>
            <a:pPr marL="0" indent="0">
              <a:buNone/>
            </a:pPr>
            <a:r>
              <a:rPr lang="en-US">
                <a:latin typeface="roboto"/>
                <a:ea typeface="+mj-ea"/>
                <a:cs typeface="Calibri Light"/>
              </a:rPr>
              <a:t>Real scenario: No data or less data with unlabelled classes. Need to acquire data</a:t>
            </a:r>
          </a:p>
          <a:p>
            <a:pPr marL="0" indent="0">
              <a:buFont typeface="Arial" panose="020B0604020202020204" pitchFamily="34" charset="0"/>
              <a:buNone/>
            </a:pPr>
            <a:endParaRPr lang="en-US">
              <a:latin typeface="roboto"/>
              <a:ea typeface="+mj-ea"/>
              <a:cs typeface="Calibri Light"/>
            </a:endParaRPr>
          </a:p>
          <a:p>
            <a:pPr marL="0" indent="0">
              <a:buNone/>
            </a:pPr>
            <a:r>
              <a:rPr lang="en-US">
                <a:latin typeface="roboto"/>
                <a:ea typeface="+mj-ea"/>
                <a:cs typeface="Calibri Light"/>
              </a:rPr>
              <a:t>But how???</a:t>
            </a:r>
          </a:p>
          <a:p>
            <a:pPr marL="0" indent="0">
              <a:buNone/>
            </a:pPr>
            <a:endParaRPr lang="en-US">
              <a:latin typeface="roboto"/>
              <a:ea typeface="+mj-ea"/>
              <a:cs typeface="Calibri Light"/>
            </a:endParaRPr>
          </a:p>
          <a:p>
            <a:pPr marL="0" indent="0">
              <a:buFont typeface="Arial" panose="020B0604020202020204" pitchFamily="34" charse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304306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Data Acquisition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68046"/>
            <a:ext cx="10845501" cy="445426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a:ea typeface="+mj-ea"/>
                <a:cs typeface="Calibri Light"/>
              </a:rPr>
              <a:t>Use a Public Dataset</a:t>
            </a:r>
            <a:endParaRPr lang="en-US" dirty="0">
              <a:ea typeface="+mj-ea"/>
            </a:endParaRPr>
          </a:p>
          <a:p>
            <a:pPr marL="0" indent="0">
              <a:buNone/>
            </a:pPr>
            <a:r>
              <a:rPr lang="en-US" dirty="0">
                <a:latin typeface="roboto"/>
                <a:ea typeface="+mj-ea"/>
                <a:cs typeface="Calibri Light"/>
              </a:rPr>
              <a:t>Scrape data from ungated websites</a:t>
            </a:r>
          </a:p>
          <a:p>
            <a:pPr marL="0" indent="0">
              <a:buNone/>
            </a:pPr>
            <a:r>
              <a:rPr lang="en-US" dirty="0">
                <a:latin typeface="roboto"/>
                <a:ea typeface="+mj-ea"/>
                <a:cs typeface="Calibri Light"/>
              </a:rPr>
              <a:t>Product Intervention</a:t>
            </a:r>
          </a:p>
          <a:p>
            <a:pPr marL="0" indent="0">
              <a:buNone/>
            </a:pPr>
            <a:r>
              <a:rPr lang="en-US" dirty="0">
                <a:latin typeface="roboto"/>
                <a:ea typeface="+mj-ea"/>
                <a:cs typeface="Calibri Light"/>
              </a:rPr>
              <a:t>Data Augmentation</a:t>
            </a:r>
          </a:p>
          <a:p>
            <a:pPr marL="0" indent="0">
              <a:buNone/>
            </a:pPr>
            <a:r>
              <a:rPr lang="en-US">
                <a:latin typeface="roboto"/>
                <a:ea typeface="+mj-ea"/>
                <a:cs typeface="Calibri Light"/>
              </a:rPr>
              <a:t>    Synonym Replacement</a:t>
            </a:r>
          </a:p>
          <a:p>
            <a:pPr marL="0" indent="0">
              <a:buNone/>
            </a:pPr>
            <a:r>
              <a:rPr lang="en-US">
                <a:latin typeface="roboto"/>
                <a:ea typeface="+mj-ea"/>
                <a:cs typeface="Calibri Light"/>
              </a:rPr>
              <a:t>    Back Translation</a:t>
            </a:r>
          </a:p>
          <a:p>
            <a:pPr marL="0" indent="0">
              <a:buNone/>
            </a:pPr>
            <a:r>
              <a:rPr lang="en-US">
                <a:latin typeface="roboto"/>
                <a:ea typeface="+mj-ea"/>
                <a:cs typeface="Calibri Light"/>
              </a:rPr>
              <a:t>    TF-IDF Word Replacement</a:t>
            </a:r>
          </a:p>
          <a:p>
            <a:pPr marL="0" indent="0">
              <a:buNone/>
            </a:pPr>
            <a:r>
              <a:rPr lang="en-US">
                <a:latin typeface="roboto"/>
                <a:ea typeface="+mj-ea"/>
                <a:cs typeface="Calibri Light"/>
              </a:rPr>
              <a:t>    Bigram Flipping</a:t>
            </a:r>
          </a:p>
          <a:p>
            <a:pPr marL="0" indent="0">
              <a:buNone/>
            </a:pPr>
            <a:r>
              <a:rPr lang="en-US">
                <a:latin typeface="roboto"/>
                <a:ea typeface="+mj-ea"/>
                <a:cs typeface="Calibri Light"/>
              </a:rPr>
              <a:t>    Replacing entities</a:t>
            </a:r>
          </a:p>
          <a:p>
            <a:pPr marL="0" indent="0">
              <a:buNone/>
            </a:pPr>
            <a:r>
              <a:rPr lang="en-US">
                <a:latin typeface="roboto"/>
                <a:ea typeface="+mj-ea"/>
                <a:cs typeface="Calibri Light"/>
              </a:rPr>
              <a:t>    Adding noise</a:t>
            </a: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349131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Text Extraction &amp; Cleaning</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642806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fontScale="90000"/>
          </a:bodyPr>
          <a:lstStyle/>
          <a:p>
            <a:r>
              <a:rPr lang="en-US" sz="4800">
                <a:latin typeface="roboto"/>
                <a:cs typeface="Calibri Light"/>
              </a:rPr>
              <a:t>Text Extraction and Cleaning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Text Extraction  - Process of extracting raw text from input data by removing all the other unwanted non-textual information (markup, metadata, …)</a:t>
            </a:r>
          </a:p>
          <a:p>
            <a:pPr marL="0" indent="0">
              <a:buNone/>
            </a:pPr>
            <a:endParaRPr lang="en-US">
              <a:latin typeface="roboto"/>
              <a:ea typeface="+mj-ea"/>
              <a:cs typeface="Calibri Light"/>
            </a:endParaRPr>
          </a:p>
          <a:p>
            <a:pPr marL="0" indent="0">
              <a:buNone/>
            </a:pPr>
            <a:r>
              <a:rPr lang="en-US">
                <a:latin typeface="roboto"/>
                <a:ea typeface="+mj-ea"/>
                <a:cs typeface="Calibri Light"/>
              </a:rPr>
              <a:t>Text Cleaning – a must as real-world data is always messy, noisy and incomplete 99% of the time</a:t>
            </a:r>
            <a:endParaRPr lang="en-US">
              <a:ea typeface="+mj-ea"/>
            </a:endParaRPr>
          </a:p>
          <a:p>
            <a:pPr marL="0" indent="0">
              <a:buNone/>
            </a:pPr>
            <a:endParaRPr lang="en-US">
              <a:latin typeface="roboto"/>
              <a:ea typeface="+mj-ea"/>
              <a:cs typeface="Calibri Light"/>
            </a:endParaRPr>
          </a:p>
          <a:p>
            <a:pPr marL="0" indent="0">
              <a:buNone/>
            </a:pPr>
            <a:r>
              <a:rPr lang="en-US">
                <a:latin typeface="roboto"/>
                <a:ea typeface="+mj-ea"/>
                <a:cs typeface="Calibri Light"/>
              </a:rPr>
              <a:t>Ideal scenario: Cleaned data points already. No need for data cleaning</a:t>
            </a:r>
            <a:endParaRPr lang="en-US">
              <a:ea typeface="+mj-ea"/>
            </a:endParaRPr>
          </a:p>
          <a:p>
            <a:pPr marL="0" indent="0">
              <a:buNone/>
            </a:pPr>
            <a:r>
              <a:rPr lang="en-US">
                <a:latin typeface="roboto"/>
                <a:ea typeface="+mj-ea"/>
                <a:cs typeface="Calibri Light"/>
              </a:rPr>
              <a:t>Real scenario: Noisy, incomplete, messy data. Need to clean data</a:t>
            </a:r>
          </a:p>
          <a:p>
            <a:pPr marL="0" indent="0">
              <a:buFont typeface="Arial" panose="020B0604020202020204" pitchFamily="34" charset="0"/>
              <a:buNone/>
            </a:pPr>
            <a:endParaRPr lang="en-US">
              <a:latin typeface="roboto"/>
              <a:ea typeface="+mj-ea"/>
              <a:cs typeface="Calibri Light"/>
            </a:endParaRPr>
          </a:p>
          <a:p>
            <a:pPr marL="0" indent="0">
              <a:buNone/>
            </a:pPr>
            <a:r>
              <a:rPr lang="en-US">
                <a:latin typeface="roboto"/>
                <a:ea typeface="+mj-ea"/>
                <a:cs typeface="Calibri Light"/>
              </a:rPr>
              <a:t>But how???</a:t>
            </a:r>
          </a:p>
          <a:p>
            <a:pPr marL="0" indent="0">
              <a:buNone/>
            </a:pPr>
            <a:endParaRPr lang="en-US">
              <a:latin typeface="roboto"/>
              <a:ea typeface="+mj-ea"/>
              <a:cs typeface="Calibri Light"/>
            </a:endParaRPr>
          </a:p>
          <a:p>
            <a:pPr marL="0" indent="0">
              <a:buFont typeface="Arial" panose="020B0604020202020204" pitchFamily="34" charse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32217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Text Extraction and Cleaning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68046"/>
            <a:ext cx="10845501" cy="6705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Various formats of input data  (PDF, HTML, continuous stream, …)</a:t>
            </a:r>
            <a:endParaRPr lang="en-US">
              <a:ea typeface="+mj-ea"/>
            </a:endParaRP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pic>
        <p:nvPicPr>
          <p:cNvPr id="3" name="Picture 5" descr="Table&#10;&#10;Description automatically generated">
            <a:extLst>
              <a:ext uri="{FF2B5EF4-FFF2-40B4-BE49-F238E27FC236}">
                <a16:creationId xmlns:a16="http://schemas.microsoft.com/office/drawing/2014/main" id="{A9CD3996-A66C-4DA7-AB80-AE7BC01F264F}"/>
              </a:ext>
            </a:extLst>
          </p:cNvPr>
          <p:cNvPicPr>
            <a:picLocks noChangeAspect="1"/>
          </p:cNvPicPr>
          <p:nvPr/>
        </p:nvPicPr>
        <p:blipFill>
          <a:blip r:embed="rId4"/>
          <a:stretch>
            <a:fillRect/>
          </a:stretch>
        </p:blipFill>
        <p:spPr>
          <a:xfrm>
            <a:off x="397641" y="2631966"/>
            <a:ext cx="2743200" cy="3310759"/>
          </a:xfrm>
          <a:prstGeom prst="rect">
            <a:avLst/>
          </a:prstGeom>
          <a:ln>
            <a:noFill/>
          </a:ln>
          <a:effectLst>
            <a:outerShdw blurRad="190500" algn="tl" rotWithShape="0">
              <a:srgbClr val="000000">
                <a:alpha val="70000"/>
              </a:srgbClr>
            </a:outerShdw>
          </a:effectLst>
        </p:spPr>
      </p:pic>
      <p:pic>
        <p:nvPicPr>
          <p:cNvPr id="6" name="Picture 7" descr="Text&#10;&#10;Description automatically generated">
            <a:extLst>
              <a:ext uri="{FF2B5EF4-FFF2-40B4-BE49-F238E27FC236}">
                <a16:creationId xmlns:a16="http://schemas.microsoft.com/office/drawing/2014/main" id="{7666CD81-1E99-4E08-9D3B-8049E9A56F69}"/>
              </a:ext>
            </a:extLst>
          </p:cNvPr>
          <p:cNvPicPr>
            <a:picLocks noChangeAspect="1"/>
          </p:cNvPicPr>
          <p:nvPr/>
        </p:nvPicPr>
        <p:blipFill>
          <a:blip r:embed="rId5"/>
          <a:stretch>
            <a:fillRect/>
          </a:stretch>
        </p:blipFill>
        <p:spPr>
          <a:xfrm>
            <a:off x="3515710" y="2634156"/>
            <a:ext cx="3662855" cy="3315137"/>
          </a:xfrm>
          <a:prstGeom prst="rect">
            <a:avLst/>
          </a:prstGeom>
          <a:ln>
            <a:noFill/>
          </a:ln>
          <a:effectLst>
            <a:outerShdw blurRad="190500" algn="tl" rotWithShape="0">
              <a:srgbClr val="000000">
                <a:alpha val="70000"/>
              </a:srgbClr>
            </a:outerShdw>
          </a:effectLst>
        </p:spPr>
      </p:pic>
      <p:pic>
        <p:nvPicPr>
          <p:cNvPr id="8" name="Picture 8" descr="Text&#10;&#10;Description automatically generated">
            <a:extLst>
              <a:ext uri="{FF2B5EF4-FFF2-40B4-BE49-F238E27FC236}">
                <a16:creationId xmlns:a16="http://schemas.microsoft.com/office/drawing/2014/main" id="{C5AEDAED-FE89-495F-B854-6D2DD6297BD8}"/>
              </a:ext>
            </a:extLst>
          </p:cNvPr>
          <p:cNvPicPr>
            <a:picLocks noChangeAspect="1"/>
          </p:cNvPicPr>
          <p:nvPr/>
        </p:nvPicPr>
        <p:blipFill>
          <a:blip r:embed="rId6"/>
          <a:stretch>
            <a:fillRect/>
          </a:stretch>
        </p:blipFill>
        <p:spPr>
          <a:xfrm>
            <a:off x="7553435" y="2629526"/>
            <a:ext cx="4188372" cy="33068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09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177831" y="89066"/>
            <a:ext cx="7826379" cy="1343080"/>
          </a:xfrm>
        </p:spPr>
        <p:txBody>
          <a:bodyPr>
            <a:normAutofit/>
          </a:bodyPr>
          <a:lstStyle/>
          <a:p>
            <a:r>
              <a:rPr lang="en-US" sz="4800">
                <a:latin typeface="roboto"/>
                <a:cs typeface="Calibri Light"/>
              </a:rPr>
              <a:t> Web scraping</a:t>
            </a: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pic>
        <p:nvPicPr>
          <p:cNvPr id="3" name="Picture 5" descr="Text&#10;&#10;Description automatically generated">
            <a:extLst>
              <a:ext uri="{FF2B5EF4-FFF2-40B4-BE49-F238E27FC236}">
                <a16:creationId xmlns:a16="http://schemas.microsoft.com/office/drawing/2014/main" id="{06F10B28-E104-451E-B222-01923E53D6E3}"/>
              </a:ext>
            </a:extLst>
          </p:cNvPr>
          <p:cNvPicPr>
            <a:picLocks noChangeAspect="1"/>
          </p:cNvPicPr>
          <p:nvPr/>
        </p:nvPicPr>
        <p:blipFill>
          <a:blip r:embed="rId5"/>
          <a:stretch>
            <a:fillRect/>
          </a:stretch>
        </p:blipFill>
        <p:spPr>
          <a:xfrm>
            <a:off x="5827986" y="2085428"/>
            <a:ext cx="6185337" cy="4114799"/>
          </a:xfrm>
          <a:prstGeom prst="rect">
            <a:avLst/>
          </a:prstGeom>
          <a:ln>
            <a:noFill/>
          </a:ln>
          <a:effectLst>
            <a:outerShdw blurRad="190500" algn="tl" rotWithShape="0">
              <a:srgbClr val="000000">
                <a:alpha val="70000"/>
              </a:srgbClr>
            </a:outerShdw>
          </a:effectLst>
        </p:spPr>
      </p:pic>
      <p:pic>
        <p:nvPicPr>
          <p:cNvPr id="8" name="Picture 8" descr="Graphical user interface, text, application&#10;&#10;Description automatically generated">
            <a:extLst>
              <a:ext uri="{FF2B5EF4-FFF2-40B4-BE49-F238E27FC236}">
                <a16:creationId xmlns:a16="http://schemas.microsoft.com/office/drawing/2014/main" id="{099A6A30-4274-4979-90DA-554C095C1E95}"/>
              </a:ext>
            </a:extLst>
          </p:cNvPr>
          <p:cNvPicPr>
            <a:picLocks noChangeAspect="1"/>
          </p:cNvPicPr>
          <p:nvPr/>
        </p:nvPicPr>
        <p:blipFill>
          <a:blip r:embed="rId6"/>
          <a:stretch>
            <a:fillRect/>
          </a:stretch>
        </p:blipFill>
        <p:spPr>
          <a:xfrm>
            <a:off x="189051" y="92193"/>
            <a:ext cx="3930491" cy="61844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517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33683" y="89066"/>
            <a:ext cx="11561120" cy="1343080"/>
          </a:xfrm>
        </p:spPr>
        <p:txBody>
          <a:bodyPr>
            <a:normAutofit/>
          </a:bodyPr>
          <a:lstStyle/>
          <a:p>
            <a:r>
              <a:rPr lang="en-US" sz="4800">
                <a:latin typeface="roboto"/>
                <a:cs typeface="Calibri Light"/>
              </a:rPr>
              <a:t>Text extraction from Scanned images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sp>
        <p:nvSpPr>
          <p:cNvPr id="11" name="Content Placeholder 2">
            <a:extLst>
              <a:ext uri="{FF2B5EF4-FFF2-40B4-BE49-F238E27FC236}">
                <a16:creationId xmlns:a16="http://schemas.microsoft.com/office/drawing/2014/main" id="{590EE13C-3883-4D0D-8695-88F98EA10006}"/>
              </a:ext>
            </a:extLst>
          </p:cNvPr>
          <p:cNvSpPr txBox="1">
            <a:spLocks/>
          </p:cNvSpPr>
          <p:nvPr/>
        </p:nvSpPr>
        <p:spPr>
          <a:xfrm>
            <a:off x="7879487" y="1118761"/>
            <a:ext cx="4109798" cy="48383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PyPDF, PDFMiner, … can be used to extract PDF text</a:t>
            </a:r>
            <a:endParaRPr lang="en-US">
              <a:latin typeface="Calibri" panose="020F0502020204030204"/>
              <a:ea typeface="+mj-ea"/>
              <a:cs typeface="Calibri" panose="020F0502020204030204"/>
            </a:endParaRPr>
          </a:p>
          <a:p>
            <a:pPr marL="0" indent="0">
              <a:buNone/>
            </a:pPr>
            <a:endParaRPr lang="en-US">
              <a:latin typeface="roboto"/>
              <a:ea typeface="+mj-ea"/>
              <a:cs typeface="Calibri Light"/>
            </a:endParaRPr>
          </a:p>
          <a:p>
            <a:pPr marL="0" indent="0">
              <a:buNone/>
            </a:pPr>
            <a:r>
              <a:rPr lang="en-US">
                <a:latin typeface="roboto"/>
                <a:ea typeface="+mj-ea"/>
                <a:cs typeface="Calibri Light"/>
              </a:rPr>
              <a:t>If PDF text is a scanned image, use </a:t>
            </a:r>
            <a:r>
              <a:rPr lang="en-US" b="1">
                <a:latin typeface="roboto"/>
                <a:ea typeface="+mj-ea"/>
                <a:cs typeface="Calibri Light"/>
              </a:rPr>
              <a:t>Tesseract </a:t>
            </a:r>
            <a:r>
              <a:rPr lang="en-US">
                <a:latin typeface="roboto"/>
                <a:ea typeface="+mj-ea"/>
                <a:cs typeface="Calibri Light"/>
              </a:rPr>
              <a:t>library</a:t>
            </a:r>
          </a:p>
          <a:p>
            <a:pPr marL="0" indent="0">
              <a:buNone/>
            </a:pPr>
            <a:endParaRPr lang="en-US">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pic>
        <p:nvPicPr>
          <p:cNvPr id="4" name="Picture 5" descr="Text&#10;&#10;Description automatically generated">
            <a:extLst>
              <a:ext uri="{FF2B5EF4-FFF2-40B4-BE49-F238E27FC236}">
                <a16:creationId xmlns:a16="http://schemas.microsoft.com/office/drawing/2014/main" id="{238CA49D-F590-4EEF-B9EC-BFA77C503680}"/>
              </a:ext>
            </a:extLst>
          </p:cNvPr>
          <p:cNvPicPr>
            <a:picLocks noChangeAspect="1"/>
          </p:cNvPicPr>
          <p:nvPr/>
        </p:nvPicPr>
        <p:blipFill>
          <a:blip r:embed="rId5"/>
          <a:stretch>
            <a:fillRect/>
          </a:stretch>
        </p:blipFill>
        <p:spPr>
          <a:xfrm>
            <a:off x="839140" y="1117726"/>
            <a:ext cx="6901275" cy="1734476"/>
          </a:xfrm>
          <a:prstGeom prst="rect">
            <a:avLst/>
          </a:prstGeom>
          <a:ln>
            <a:noFill/>
          </a:ln>
          <a:effectLst>
            <a:outerShdw blurRad="190500" algn="tl" rotWithShape="0">
              <a:srgbClr val="000000">
                <a:alpha val="70000"/>
              </a:srgbClr>
            </a:outerShdw>
          </a:effectLst>
        </p:spPr>
      </p:pic>
      <p:pic>
        <p:nvPicPr>
          <p:cNvPr id="6" name="Picture 8" descr="Text&#10;&#10;Description automatically generated">
            <a:extLst>
              <a:ext uri="{FF2B5EF4-FFF2-40B4-BE49-F238E27FC236}">
                <a16:creationId xmlns:a16="http://schemas.microsoft.com/office/drawing/2014/main" id="{73526499-20C2-432F-B3A5-65C832E4E145}"/>
              </a:ext>
            </a:extLst>
          </p:cNvPr>
          <p:cNvPicPr>
            <a:picLocks noChangeAspect="1"/>
          </p:cNvPicPr>
          <p:nvPr/>
        </p:nvPicPr>
        <p:blipFill>
          <a:blip r:embed="rId6"/>
          <a:stretch>
            <a:fillRect/>
          </a:stretch>
        </p:blipFill>
        <p:spPr>
          <a:xfrm>
            <a:off x="1243660" y="4803768"/>
            <a:ext cx="6289792" cy="1446167"/>
          </a:xfrm>
          <a:prstGeom prst="rect">
            <a:avLst/>
          </a:prstGeom>
          <a:ln>
            <a:noFill/>
          </a:ln>
          <a:effectLst>
            <a:outerShdw blurRad="190500" algn="tl" rotWithShape="0">
              <a:srgbClr val="000000">
                <a:alpha val="70000"/>
              </a:srgbClr>
            </a:outerShdw>
          </a:effectLst>
        </p:spPr>
      </p:pic>
      <p:pic>
        <p:nvPicPr>
          <p:cNvPr id="9" name="Picture 9" descr="Text&#10;&#10;Description automatically generated">
            <a:extLst>
              <a:ext uri="{FF2B5EF4-FFF2-40B4-BE49-F238E27FC236}">
                <a16:creationId xmlns:a16="http://schemas.microsoft.com/office/drawing/2014/main" id="{C95881C6-2586-4224-9F09-5D4175119919}"/>
              </a:ext>
            </a:extLst>
          </p:cNvPr>
          <p:cNvPicPr>
            <a:picLocks noChangeAspect="1"/>
          </p:cNvPicPr>
          <p:nvPr/>
        </p:nvPicPr>
        <p:blipFill>
          <a:blip r:embed="rId7"/>
          <a:stretch>
            <a:fillRect/>
          </a:stretch>
        </p:blipFill>
        <p:spPr>
          <a:xfrm>
            <a:off x="1779881" y="3175975"/>
            <a:ext cx="5226755" cy="1333901"/>
          </a:xfrm>
          <a:prstGeom prst="rect">
            <a:avLst/>
          </a:prstGeom>
          <a:ln>
            <a:noFill/>
          </a:ln>
          <a:effectLst>
            <a:outerShdw blurRad="190500" algn="tl" rotWithShape="0">
              <a:srgbClr val="000000">
                <a:alpha val="70000"/>
              </a:srgbClr>
            </a:outerShdw>
          </a:effectLst>
        </p:spPr>
      </p:pic>
      <p:cxnSp>
        <p:nvCxnSpPr>
          <p:cNvPr id="3" name="Straight Arrow Connector 2">
            <a:extLst>
              <a:ext uri="{FF2B5EF4-FFF2-40B4-BE49-F238E27FC236}">
                <a16:creationId xmlns:a16="http://schemas.microsoft.com/office/drawing/2014/main" id="{C72EC738-F0D4-42D8-9852-2CFCDEF49B16}"/>
              </a:ext>
            </a:extLst>
          </p:cNvPr>
          <p:cNvCxnSpPr/>
          <p:nvPr/>
        </p:nvCxnSpPr>
        <p:spPr>
          <a:xfrm flipH="1">
            <a:off x="4401124" y="2853098"/>
            <a:ext cx="336" cy="31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B823CC-FCD5-497D-8A8C-3AF5BA9414CD}"/>
              </a:ext>
            </a:extLst>
          </p:cNvPr>
          <p:cNvCxnSpPr>
            <a:cxnSpLocks/>
          </p:cNvCxnSpPr>
          <p:nvPr/>
        </p:nvCxnSpPr>
        <p:spPr>
          <a:xfrm>
            <a:off x="4382645" y="4528149"/>
            <a:ext cx="3258" cy="276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4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177831" y="89066"/>
            <a:ext cx="7826379" cy="1343080"/>
          </a:xfrm>
        </p:spPr>
        <p:txBody>
          <a:bodyPr>
            <a:normAutofit/>
          </a:bodyPr>
          <a:lstStyle/>
          <a:p>
            <a:r>
              <a:rPr lang="en-US" sz="4800">
                <a:latin typeface="roboto"/>
                <a:cs typeface="Calibri Light"/>
              </a:rPr>
              <a:t>Unicode removal</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pic>
        <p:nvPicPr>
          <p:cNvPr id="4" name="Picture 5" descr="Table, calendar&#10;&#10;Description automatically generated">
            <a:extLst>
              <a:ext uri="{FF2B5EF4-FFF2-40B4-BE49-F238E27FC236}">
                <a16:creationId xmlns:a16="http://schemas.microsoft.com/office/drawing/2014/main" id="{35EBB762-2535-4B6D-B25E-4FE69A970494}"/>
              </a:ext>
            </a:extLst>
          </p:cNvPr>
          <p:cNvPicPr>
            <a:picLocks noChangeAspect="1"/>
          </p:cNvPicPr>
          <p:nvPr/>
        </p:nvPicPr>
        <p:blipFill>
          <a:blip r:embed="rId5"/>
          <a:stretch>
            <a:fillRect/>
          </a:stretch>
        </p:blipFill>
        <p:spPr>
          <a:xfrm>
            <a:off x="180623" y="1073202"/>
            <a:ext cx="7258754" cy="2990041"/>
          </a:xfrm>
          <a:prstGeom prst="rect">
            <a:avLst/>
          </a:prstGeom>
        </p:spPr>
      </p:pic>
      <p:pic>
        <p:nvPicPr>
          <p:cNvPr id="6" name="Picture 8" descr="A picture containing text&#10;&#10;Description automatically generated">
            <a:extLst>
              <a:ext uri="{FF2B5EF4-FFF2-40B4-BE49-F238E27FC236}">
                <a16:creationId xmlns:a16="http://schemas.microsoft.com/office/drawing/2014/main" id="{06DCE17B-C2B2-4C91-8046-E8576BDCCDC7}"/>
              </a:ext>
            </a:extLst>
          </p:cNvPr>
          <p:cNvPicPr>
            <a:picLocks noChangeAspect="1"/>
          </p:cNvPicPr>
          <p:nvPr/>
        </p:nvPicPr>
        <p:blipFill>
          <a:blip r:embed="rId6"/>
          <a:stretch>
            <a:fillRect/>
          </a:stretch>
        </p:blipFill>
        <p:spPr>
          <a:xfrm>
            <a:off x="180622" y="4065500"/>
            <a:ext cx="7155274" cy="1248185"/>
          </a:xfrm>
          <a:prstGeom prst="rect">
            <a:avLst/>
          </a:prstGeom>
        </p:spPr>
      </p:pic>
      <p:pic>
        <p:nvPicPr>
          <p:cNvPr id="9" name="Picture 9" descr="A picture containing icon&#10;&#10;Description automatically generated">
            <a:extLst>
              <a:ext uri="{FF2B5EF4-FFF2-40B4-BE49-F238E27FC236}">
                <a16:creationId xmlns:a16="http://schemas.microsoft.com/office/drawing/2014/main" id="{9115599B-75E4-4CE8-AA62-97F3C505171D}"/>
              </a:ext>
            </a:extLst>
          </p:cNvPr>
          <p:cNvPicPr>
            <a:picLocks noChangeAspect="1"/>
          </p:cNvPicPr>
          <p:nvPr/>
        </p:nvPicPr>
        <p:blipFill>
          <a:blip r:embed="rId7"/>
          <a:stretch>
            <a:fillRect/>
          </a:stretch>
        </p:blipFill>
        <p:spPr>
          <a:xfrm>
            <a:off x="378177" y="5514065"/>
            <a:ext cx="11247497" cy="524169"/>
          </a:xfrm>
          <a:prstGeom prst="rect">
            <a:avLst/>
          </a:prstGeom>
        </p:spPr>
      </p:pic>
      <p:sp>
        <p:nvSpPr>
          <p:cNvPr id="11" name="Content Placeholder 2">
            <a:extLst>
              <a:ext uri="{FF2B5EF4-FFF2-40B4-BE49-F238E27FC236}">
                <a16:creationId xmlns:a16="http://schemas.microsoft.com/office/drawing/2014/main" id="{590EE13C-3883-4D0D-8695-88F98EA10006}"/>
              </a:ext>
            </a:extLst>
          </p:cNvPr>
          <p:cNvSpPr txBox="1">
            <a:spLocks/>
          </p:cNvSpPr>
          <p:nvPr/>
        </p:nvSpPr>
        <p:spPr>
          <a:xfrm>
            <a:off x="7832450" y="1429205"/>
            <a:ext cx="4109798" cy="48383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To remove non-textual symbols and special characters, use Unicode Normalization</a:t>
            </a:r>
            <a:endParaRPr lang="en-US">
              <a:ea typeface="+mj-ea"/>
            </a:endParaRPr>
          </a:p>
          <a:p>
            <a:pPr marL="0" indent="0">
              <a:buNone/>
            </a:pPr>
            <a:endParaRPr lang="en-US">
              <a:latin typeface="roboto"/>
              <a:ea typeface="+mj-ea"/>
              <a:cs typeface="Calibri Light"/>
            </a:endParaRPr>
          </a:p>
          <a:p>
            <a:pPr marL="0" indent="0">
              <a:buNone/>
            </a:pPr>
            <a:r>
              <a:rPr lang="en-US">
                <a:latin typeface="roboto"/>
                <a:ea typeface="+mj-ea"/>
                <a:cs typeface="Calibri Light"/>
              </a:rPr>
              <a:t>Use string.encode("utf-8")</a:t>
            </a:r>
          </a:p>
          <a:p>
            <a:pPr marL="0" indent="0">
              <a:buNone/>
            </a:pPr>
            <a:endParaRPr lang="en-US">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1018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177831" y="89066"/>
            <a:ext cx="7826379" cy="1343080"/>
          </a:xfrm>
        </p:spPr>
        <p:txBody>
          <a:bodyPr>
            <a:normAutofit/>
          </a:bodyPr>
          <a:lstStyle/>
          <a:p>
            <a:r>
              <a:rPr lang="en-US" sz="4800">
                <a:latin typeface="roboto"/>
                <a:cs typeface="Calibri Light"/>
              </a:rPr>
              <a:t>Spelling correction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sp>
        <p:nvSpPr>
          <p:cNvPr id="11" name="Content Placeholder 2">
            <a:extLst>
              <a:ext uri="{FF2B5EF4-FFF2-40B4-BE49-F238E27FC236}">
                <a16:creationId xmlns:a16="http://schemas.microsoft.com/office/drawing/2014/main" id="{590EE13C-3883-4D0D-8695-88F98EA10006}"/>
              </a:ext>
            </a:extLst>
          </p:cNvPr>
          <p:cNvSpPr txBox="1">
            <a:spLocks/>
          </p:cNvSpPr>
          <p:nvPr/>
        </p:nvSpPr>
        <p:spPr>
          <a:xfrm>
            <a:off x="7879487" y="1118761"/>
            <a:ext cx="4109798" cy="48383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Microsoft has APIs for spell checking</a:t>
            </a:r>
            <a:endParaRPr lang="en-US">
              <a:ea typeface="+mj-ea"/>
            </a:endParaRPr>
          </a:p>
          <a:p>
            <a:pPr marL="0" indent="0">
              <a:buNone/>
            </a:pPr>
            <a:r>
              <a:rPr lang="en-US">
                <a:latin typeface="roboto"/>
                <a:ea typeface="+mj-ea"/>
                <a:cs typeface="Calibri Light"/>
              </a:rPr>
              <a:t>Use </a:t>
            </a:r>
            <a:r>
              <a:rPr lang="en-US" b="1">
                <a:latin typeface="roboto"/>
                <a:ea typeface="+mj-ea"/>
                <a:cs typeface="Calibri Light"/>
              </a:rPr>
              <a:t>Levenshtein distance</a:t>
            </a:r>
            <a:r>
              <a:rPr lang="en-US">
                <a:latin typeface="roboto"/>
                <a:ea typeface="+mj-ea"/>
                <a:cs typeface="Calibri Light"/>
              </a:rPr>
              <a:t> for detecting and correcting spelling mistakes</a:t>
            </a:r>
          </a:p>
          <a:p>
            <a:pPr marL="0" indent="0">
              <a:buNone/>
            </a:pPr>
            <a:endParaRPr lang="en-US">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pic>
        <p:nvPicPr>
          <p:cNvPr id="3" name="Picture 7" descr="Graphical user interface, text, application, email&#10;&#10;Description automatically generated">
            <a:extLst>
              <a:ext uri="{FF2B5EF4-FFF2-40B4-BE49-F238E27FC236}">
                <a16:creationId xmlns:a16="http://schemas.microsoft.com/office/drawing/2014/main" id="{D4A58EF2-D1C6-4C09-ACBD-8083954E349C}"/>
              </a:ext>
            </a:extLst>
          </p:cNvPr>
          <p:cNvPicPr>
            <a:picLocks noChangeAspect="1"/>
          </p:cNvPicPr>
          <p:nvPr/>
        </p:nvPicPr>
        <p:blipFill>
          <a:blip r:embed="rId5"/>
          <a:stretch>
            <a:fillRect/>
          </a:stretch>
        </p:blipFill>
        <p:spPr>
          <a:xfrm>
            <a:off x="152400" y="1209909"/>
            <a:ext cx="7719718" cy="3657366"/>
          </a:xfrm>
          <a:prstGeom prst="rect">
            <a:avLst/>
          </a:prstGeom>
          <a:ln>
            <a:noFill/>
          </a:ln>
          <a:effectLst>
            <a:outerShdw blurRad="190500" algn="tl" rotWithShape="0">
              <a:srgbClr val="000000">
                <a:alpha val="70000"/>
              </a:srgbClr>
            </a:outerShdw>
          </a:effectLst>
        </p:spPr>
      </p:pic>
      <p:pic>
        <p:nvPicPr>
          <p:cNvPr id="8" name="Picture 9" descr="A picture containing text&#10;&#10;Description automatically generated">
            <a:extLst>
              <a:ext uri="{FF2B5EF4-FFF2-40B4-BE49-F238E27FC236}">
                <a16:creationId xmlns:a16="http://schemas.microsoft.com/office/drawing/2014/main" id="{9EDFDBD3-9159-4458-A943-CD83029973B8}"/>
              </a:ext>
            </a:extLst>
          </p:cNvPr>
          <p:cNvPicPr>
            <a:picLocks noChangeAspect="1"/>
          </p:cNvPicPr>
          <p:nvPr/>
        </p:nvPicPr>
        <p:blipFill>
          <a:blip r:embed="rId6"/>
          <a:stretch>
            <a:fillRect/>
          </a:stretch>
        </p:blipFill>
        <p:spPr>
          <a:xfrm>
            <a:off x="8637881" y="3973321"/>
            <a:ext cx="3364089" cy="2345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022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41248" y="548640"/>
            <a:ext cx="3600860" cy="5431536"/>
          </a:xfrm>
        </p:spPr>
        <p:txBody>
          <a:bodyPr>
            <a:normAutofit/>
          </a:bodyPr>
          <a:lstStyle/>
          <a:p>
            <a:r>
              <a:rPr lang="en-US" sz="5400">
                <a:latin typeface="roboto"/>
                <a:cs typeface="Calibri Light"/>
              </a:rPr>
              <a:t>Agenda</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126418" y="1235263"/>
            <a:ext cx="6224335" cy="5755604"/>
          </a:xfrm>
        </p:spPr>
        <p:txBody>
          <a:bodyPr vert="horz" lIns="91440" tIns="45720" rIns="91440" bIns="45720" rtlCol="0" anchor="ctr">
            <a:normAutofit/>
          </a:bodyPr>
          <a:lstStyle/>
          <a:p>
            <a:pPr marL="0" indent="0">
              <a:buNone/>
            </a:pPr>
            <a:r>
              <a:rPr lang="en-US" sz="3000" dirty="0">
                <a:latin typeface="roboto"/>
                <a:ea typeface="+mj-ea"/>
                <a:cs typeface="Calibri Light"/>
              </a:rPr>
              <a:t>What is NLP</a:t>
            </a:r>
            <a:endParaRPr lang="en-US" dirty="0">
              <a:ea typeface="+mj-ea"/>
            </a:endParaRPr>
          </a:p>
          <a:p>
            <a:pPr marL="0" indent="0">
              <a:buNone/>
            </a:pPr>
            <a:r>
              <a:rPr lang="en-US" sz="3000" dirty="0">
                <a:latin typeface="roboto"/>
                <a:ea typeface="+mj-ea"/>
                <a:cs typeface="Calibri Light"/>
              </a:rPr>
              <a:t>NLP Tasks</a:t>
            </a:r>
          </a:p>
          <a:p>
            <a:pPr marL="0" indent="0">
              <a:buNone/>
            </a:pPr>
            <a:r>
              <a:rPr lang="en-US" sz="3000" dirty="0">
                <a:latin typeface="roboto"/>
                <a:ea typeface="+mj-ea"/>
                <a:cs typeface="Calibri Light"/>
              </a:rPr>
              <a:t>Applications</a:t>
            </a:r>
          </a:p>
          <a:p>
            <a:pPr marL="0" indent="0">
              <a:buNone/>
            </a:pPr>
            <a:r>
              <a:rPr lang="en-US" sz="3000" dirty="0">
                <a:latin typeface="roboto"/>
                <a:ea typeface="+mj-ea"/>
                <a:cs typeface="Calibri Light"/>
              </a:rPr>
              <a:t>NLP Building Blocks</a:t>
            </a:r>
          </a:p>
          <a:p>
            <a:pPr marL="0" indent="0">
              <a:buNone/>
            </a:pPr>
            <a:r>
              <a:rPr lang="en-US" sz="3000" dirty="0">
                <a:latin typeface="roboto"/>
                <a:ea typeface="+mj-ea"/>
                <a:cs typeface="Calibri Light"/>
              </a:rPr>
              <a:t>Challenges of NLP</a:t>
            </a:r>
          </a:p>
          <a:p>
            <a:pPr marL="0" indent="0">
              <a:buNone/>
            </a:pPr>
            <a:r>
              <a:rPr lang="en-US" sz="3000" dirty="0">
                <a:latin typeface="roboto"/>
                <a:ea typeface="+mj-ea"/>
                <a:cs typeface="Calibri Light"/>
              </a:rPr>
              <a:t>NLP Approaches</a:t>
            </a:r>
          </a:p>
          <a:p>
            <a:pPr marL="0" indent="0">
              <a:buNone/>
            </a:pPr>
            <a:r>
              <a:rPr lang="en-US" sz="3000" dirty="0">
                <a:latin typeface="roboto"/>
                <a:ea typeface="+mj-ea"/>
                <a:cs typeface="Calibri Light"/>
              </a:rPr>
              <a:t>NLP Pipeline</a:t>
            </a:r>
          </a:p>
          <a:p>
            <a:pPr marL="0" indent="0">
              <a:buNone/>
            </a:pPr>
            <a:endParaRPr lang="en-US" sz="3000">
              <a:latin typeface="roboto"/>
              <a:ea typeface="+mj-ea"/>
              <a:cs typeface="Calibri Light"/>
            </a:endParaRPr>
          </a:p>
          <a:p>
            <a:pPr>
              <a:buNone/>
            </a:pPr>
            <a:endParaRPr lang="en-US" sz="3000">
              <a:latin typeface="roboto"/>
              <a:ea typeface="+mj-ea"/>
              <a:cs typeface="Calibri Light"/>
            </a:endParaRPr>
          </a:p>
          <a:p>
            <a:pPr>
              <a:buNone/>
            </a:pPr>
            <a:endParaRPr lang="en-US">
              <a:latin typeface="roboto"/>
              <a:ea typeface="+mj-ea"/>
              <a:cs typeface="Calibri Light"/>
            </a:endParaRPr>
          </a:p>
          <a:p>
            <a:pPr marL="0" indent="0">
              <a:buNone/>
            </a:pPr>
            <a:endParaRPr lang="en-US" sz="2200">
              <a:latin typeface="roboto"/>
              <a:ea typeface="+mj-ea"/>
              <a:cs typeface="Calibri Light"/>
            </a:endParaRPr>
          </a:p>
        </p:txBody>
      </p:sp>
      <p:pic>
        <p:nvPicPr>
          <p:cNvPr id="4" name="Picture 15" descr="Shape, rectangle&#10;&#10;Description automatically generated">
            <a:extLst>
              <a:ext uri="{FF2B5EF4-FFF2-40B4-BE49-F238E27FC236}">
                <a16:creationId xmlns:a16="http://schemas.microsoft.com/office/drawing/2014/main" id="{E376F483-1DA3-4922-A4DE-B5C7D265A780}"/>
              </a:ext>
            </a:extLst>
          </p:cNvPr>
          <p:cNvPicPr>
            <a:picLocks noChangeAspect="1"/>
          </p:cNvPicPr>
          <p:nvPr/>
        </p:nvPicPr>
        <p:blipFill>
          <a:blip r:embed="rId2"/>
          <a:stretch>
            <a:fillRect/>
          </a:stretch>
        </p:blipFill>
        <p:spPr>
          <a:xfrm>
            <a:off x="0" y="6440573"/>
            <a:ext cx="12199620" cy="416280"/>
          </a:xfrm>
          <a:prstGeom prst="rect">
            <a:avLst/>
          </a:prstGeom>
        </p:spPr>
      </p:pic>
      <p:pic>
        <p:nvPicPr>
          <p:cNvPr id="5" name="Picture 16" descr="A picture containing graphical user interface&#10;&#10;Description automatically generated">
            <a:extLst>
              <a:ext uri="{FF2B5EF4-FFF2-40B4-BE49-F238E27FC236}">
                <a16:creationId xmlns:a16="http://schemas.microsoft.com/office/drawing/2014/main" id="{F30EB02E-681A-46B3-B1E0-87DF361ED775}"/>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7562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Text Pre-processing</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13142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Text Pre-processing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Text Pre-processing  - Process of preparing raw text extracted from data sources by some processes like Sentence Segmentation, Word Tokenization, Stop words, Stemming &amp; Lemmatization, Special characters removal, POS tagging, Coreference resolution, etc.</a:t>
            </a:r>
            <a:endParaRPr lang="en-US"/>
          </a:p>
          <a:p>
            <a:pPr marL="0" indent="0">
              <a:buNone/>
            </a:pPr>
            <a:endParaRPr lang="en-US">
              <a:latin typeface="roboto"/>
              <a:ea typeface="+mj-ea"/>
              <a:cs typeface="Calibri Light"/>
            </a:endParaRPr>
          </a:p>
          <a:p>
            <a:pPr marL="0" indent="0">
              <a:buNone/>
            </a:pPr>
            <a:r>
              <a:rPr lang="en-US">
                <a:latin typeface="roboto"/>
                <a:ea typeface="+mj-ea"/>
                <a:cs typeface="Calibri Light"/>
              </a:rPr>
              <a:t>Text Processing – a must as real-world needs to be in a certain format for a machine learning algorithm to be accepted as input</a:t>
            </a:r>
            <a:endParaRPr lang="en-US">
              <a:ea typeface="+mj-ea"/>
            </a:endParaRPr>
          </a:p>
          <a:p>
            <a:pPr marL="0" indent="0">
              <a:buNone/>
            </a:pPr>
            <a:endParaRPr lang="en-US">
              <a:latin typeface="roboto"/>
              <a:ea typeface="+mj-ea"/>
              <a:cs typeface="Calibri Light"/>
            </a:endParaRPr>
          </a:p>
          <a:p>
            <a:pPr marL="0" indent="0">
              <a:buNone/>
            </a:pPr>
            <a:r>
              <a:rPr lang="en-US">
                <a:latin typeface="roboto"/>
                <a:ea typeface="+mj-ea"/>
                <a:cs typeface="Calibri Light"/>
              </a:rPr>
              <a:t>But how???</a:t>
            </a:r>
          </a:p>
          <a:p>
            <a:pPr marL="0" indent="0">
              <a:buNone/>
            </a:pPr>
            <a:endParaRPr lang="en-US">
              <a:latin typeface="roboto"/>
              <a:ea typeface="+mj-ea"/>
              <a:cs typeface="Calibri Light"/>
            </a:endParaRPr>
          </a:p>
          <a:p>
            <a:pPr marL="0" indent="0">
              <a:buFont typeface="Arial" panose="020B0604020202020204" pitchFamily="34" charse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299435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Text Pre-processing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68046"/>
            <a:ext cx="10845501" cy="4282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Sentence Segmentation</a:t>
            </a:r>
            <a:endParaRPr lang="en-US">
              <a:ea typeface="+mj-ea"/>
            </a:endParaRPr>
          </a:p>
          <a:p>
            <a:pPr marL="0" indent="0">
              <a:buNone/>
            </a:pPr>
            <a:r>
              <a:rPr lang="en-US">
                <a:latin typeface="roboto"/>
                <a:ea typeface="+mj-ea"/>
                <a:cs typeface="Calibri Light"/>
              </a:rPr>
              <a:t>Word Tokenization</a:t>
            </a:r>
          </a:p>
          <a:p>
            <a:pPr marL="0" indent="0">
              <a:buNone/>
            </a:pPr>
            <a:r>
              <a:rPr lang="en-US">
                <a:latin typeface="roboto"/>
                <a:ea typeface="+mj-ea"/>
                <a:cs typeface="Calibri Light"/>
              </a:rPr>
              <a:t>Stop words removal</a:t>
            </a:r>
          </a:p>
          <a:p>
            <a:pPr marL="0" indent="0">
              <a:buNone/>
            </a:pPr>
            <a:r>
              <a:rPr lang="en-US">
                <a:latin typeface="roboto"/>
                <a:ea typeface="+mj-ea"/>
                <a:cs typeface="Calibri Light"/>
              </a:rPr>
              <a:t>Stemming &amp; Lemmatization</a:t>
            </a:r>
          </a:p>
          <a:p>
            <a:pPr marL="0" indent="0">
              <a:buNone/>
            </a:pPr>
            <a:r>
              <a:rPr lang="en-US">
                <a:latin typeface="roboto"/>
                <a:ea typeface="+mj-ea"/>
                <a:cs typeface="Calibri Light"/>
              </a:rPr>
              <a:t>Normalization</a:t>
            </a:r>
          </a:p>
          <a:p>
            <a:pPr marL="0" indent="0">
              <a:buNone/>
            </a:pPr>
            <a:r>
              <a:rPr lang="en-US">
                <a:latin typeface="roboto"/>
                <a:ea typeface="+mj-ea"/>
                <a:cs typeface="Calibri Light"/>
              </a:rPr>
              <a:t>POS tagging</a:t>
            </a:r>
          </a:p>
          <a:p>
            <a:pPr marL="0" indent="0">
              <a:buNone/>
            </a:pPr>
            <a:r>
              <a:rPr lang="en-US">
                <a:latin typeface="roboto"/>
                <a:ea typeface="+mj-ea"/>
                <a:cs typeface="Calibri Light"/>
              </a:rPr>
              <a:t>Parse Tree</a:t>
            </a:r>
          </a:p>
          <a:p>
            <a:pPr marL="0" indent="0">
              <a:buNone/>
            </a:pPr>
            <a:r>
              <a:rPr lang="en-US">
                <a:latin typeface="roboto"/>
                <a:ea typeface="+mj-ea"/>
                <a:cs typeface="Calibri Light"/>
              </a:rPr>
              <a:t>Coreference resolution</a:t>
            </a:r>
          </a:p>
          <a:p>
            <a:pPr marL="0" indent="0">
              <a:buNone/>
            </a:pPr>
            <a:endParaRPr lang="en-US">
              <a:latin typeface="roboto"/>
              <a:ea typeface="+mj-ea"/>
              <a:cs typeface="Calibri Light"/>
            </a:endParaRP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pic>
        <p:nvPicPr>
          <p:cNvPr id="9" name="Picture 9" descr="Diagram&#10;&#10;Description automatically generated">
            <a:extLst>
              <a:ext uri="{FF2B5EF4-FFF2-40B4-BE49-F238E27FC236}">
                <a16:creationId xmlns:a16="http://schemas.microsoft.com/office/drawing/2014/main" id="{151F680B-F768-4A80-9EF0-4404FB7D4A0B}"/>
              </a:ext>
            </a:extLst>
          </p:cNvPr>
          <p:cNvPicPr>
            <a:picLocks noChangeAspect="1"/>
          </p:cNvPicPr>
          <p:nvPr/>
        </p:nvPicPr>
        <p:blipFill>
          <a:blip r:embed="rId4"/>
          <a:stretch>
            <a:fillRect/>
          </a:stretch>
        </p:blipFill>
        <p:spPr>
          <a:xfrm>
            <a:off x="5646326" y="1572357"/>
            <a:ext cx="6195718" cy="45599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675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574793" y="-1764"/>
            <a:ext cx="10515600" cy="1325563"/>
          </a:xfrm>
        </p:spPr>
        <p:txBody>
          <a:bodyPr>
            <a:normAutofit/>
          </a:bodyPr>
          <a:lstStyle/>
          <a:p>
            <a:r>
              <a:rPr lang="en-US" sz="4800">
                <a:latin typeface="roboto"/>
                <a:cs typeface="Calibri Light"/>
              </a:rPr>
              <a:t>Sentence Segmentation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262376" y="1031824"/>
            <a:ext cx="2510539" cy="23450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Breaking a big document text into sentences</a:t>
            </a: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pic>
        <p:nvPicPr>
          <p:cNvPr id="3" name="Picture 5" descr="Text&#10;&#10;Description automatically generated">
            <a:extLst>
              <a:ext uri="{FF2B5EF4-FFF2-40B4-BE49-F238E27FC236}">
                <a16:creationId xmlns:a16="http://schemas.microsoft.com/office/drawing/2014/main" id="{0508A39F-9C99-4B99-BC5C-FF7CD99634D1}"/>
              </a:ext>
            </a:extLst>
          </p:cNvPr>
          <p:cNvPicPr>
            <a:picLocks noChangeAspect="1"/>
          </p:cNvPicPr>
          <p:nvPr/>
        </p:nvPicPr>
        <p:blipFill>
          <a:blip r:embed="rId4"/>
          <a:stretch>
            <a:fillRect/>
          </a:stretch>
        </p:blipFill>
        <p:spPr>
          <a:xfrm>
            <a:off x="359364" y="4829393"/>
            <a:ext cx="11473274" cy="1216180"/>
          </a:xfrm>
          <a:prstGeom prst="rect">
            <a:avLst/>
          </a:prstGeom>
          <a:ln>
            <a:noFill/>
          </a:ln>
          <a:effectLst>
            <a:outerShdw blurRad="190500" algn="tl" rotWithShape="0">
              <a:srgbClr val="000000">
                <a:alpha val="70000"/>
              </a:srgbClr>
            </a:outerShdw>
          </a:effectLst>
        </p:spPr>
      </p:pic>
      <p:pic>
        <p:nvPicPr>
          <p:cNvPr id="6" name="Picture 7" descr="A picture containing text&#10;&#10;Description automatically generated">
            <a:extLst>
              <a:ext uri="{FF2B5EF4-FFF2-40B4-BE49-F238E27FC236}">
                <a16:creationId xmlns:a16="http://schemas.microsoft.com/office/drawing/2014/main" id="{092445D8-9BE0-497E-ADF4-E2DF302BEC4F}"/>
              </a:ext>
            </a:extLst>
          </p:cNvPr>
          <p:cNvPicPr>
            <a:picLocks noChangeAspect="1"/>
          </p:cNvPicPr>
          <p:nvPr/>
        </p:nvPicPr>
        <p:blipFill>
          <a:blip r:embed="rId5"/>
          <a:stretch>
            <a:fillRect/>
          </a:stretch>
        </p:blipFill>
        <p:spPr>
          <a:xfrm>
            <a:off x="2861734" y="3490401"/>
            <a:ext cx="4897496" cy="855568"/>
          </a:xfrm>
          <a:prstGeom prst="rect">
            <a:avLst/>
          </a:prstGeom>
          <a:ln>
            <a:noFill/>
          </a:ln>
          <a:effectLst>
            <a:outerShdw blurRad="190500" algn="tl" rotWithShape="0">
              <a:srgbClr val="000000">
                <a:alpha val="70000"/>
              </a:srgbClr>
            </a:outerShdw>
          </a:effectLst>
        </p:spPr>
      </p:pic>
      <p:pic>
        <p:nvPicPr>
          <p:cNvPr id="8" name="Picture 9" descr="Text, letter&#10;&#10;Description automatically generated">
            <a:extLst>
              <a:ext uri="{FF2B5EF4-FFF2-40B4-BE49-F238E27FC236}">
                <a16:creationId xmlns:a16="http://schemas.microsoft.com/office/drawing/2014/main" id="{01268C41-B321-433F-A952-826E9D48EF15}"/>
              </a:ext>
            </a:extLst>
          </p:cNvPr>
          <p:cNvPicPr>
            <a:picLocks noChangeAspect="1"/>
          </p:cNvPicPr>
          <p:nvPr/>
        </p:nvPicPr>
        <p:blipFill>
          <a:blip r:embed="rId6"/>
          <a:stretch>
            <a:fillRect/>
          </a:stretch>
        </p:blipFill>
        <p:spPr>
          <a:xfrm>
            <a:off x="500474" y="1031919"/>
            <a:ext cx="8585200" cy="185905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EE1A636-629F-4AF2-B484-0440A8AD49AD}"/>
              </a:ext>
            </a:extLst>
          </p:cNvPr>
          <p:cNvCxnSpPr/>
          <p:nvPr/>
        </p:nvCxnSpPr>
        <p:spPr>
          <a:xfrm>
            <a:off x="5233987" y="2894409"/>
            <a:ext cx="9525" cy="58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6A6008-E67E-41B5-A94B-9929C589C465}"/>
              </a:ext>
            </a:extLst>
          </p:cNvPr>
          <p:cNvCxnSpPr>
            <a:cxnSpLocks/>
          </p:cNvCxnSpPr>
          <p:nvPr/>
        </p:nvCxnSpPr>
        <p:spPr>
          <a:xfrm>
            <a:off x="5233986" y="4329110"/>
            <a:ext cx="9525" cy="49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66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574793" y="-1764"/>
            <a:ext cx="10515600" cy="1325563"/>
          </a:xfrm>
        </p:spPr>
        <p:txBody>
          <a:bodyPr>
            <a:normAutofit/>
          </a:bodyPr>
          <a:lstStyle/>
          <a:p>
            <a:r>
              <a:rPr lang="en-US" sz="4800">
                <a:latin typeface="roboto"/>
                <a:cs typeface="Calibri Light"/>
              </a:rPr>
              <a:t>Word Tokenization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8973341" y="3431686"/>
            <a:ext cx="2510539" cy="23450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Breaking a big sentence  into words or tokens</a:t>
            </a: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pic>
        <p:nvPicPr>
          <p:cNvPr id="3" name="Picture 5" descr="Text&#10;&#10;Description automatically generated">
            <a:extLst>
              <a:ext uri="{FF2B5EF4-FFF2-40B4-BE49-F238E27FC236}">
                <a16:creationId xmlns:a16="http://schemas.microsoft.com/office/drawing/2014/main" id="{0508A39F-9C99-4B99-BC5C-FF7CD99634D1}"/>
              </a:ext>
            </a:extLst>
          </p:cNvPr>
          <p:cNvPicPr>
            <a:picLocks noChangeAspect="1"/>
          </p:cNvPicPr>
          <p:nvPr/>
        </p:nvPicPr>
        <p:blipFill>
          <a:blip r:embed="rId4"/>
          <a:stretch>
            <a:fillRect/>
          </a:stretch>
        </p:blipFill>
        <p:spPr>
          <a:xfrm>
            <a:off x="359364" y="1676289"/>
            <a:ext cx="11473274" cy="121618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EE1A636-629F-4AF2-B484-0440A8AD49AD}"/>
              </a:ext>
            </a:extLst>
          </p:cNvPr>
          <p:cNvCxnSpPr/>
          <p:nvPr/>
        </p:nvCxnSpPr>
        <p:spPr>
          <a:xfrm>
            <a:off x="5864608" y="2911926"/>
            <a:ext cx="9525" cy="58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6A6008-E67E-41B5-A94B-9929C589C465}"/>
              </a:ext>
            </a:extLst>
          </p:cNvPr>
          <p:cNvCxnSpPr>
            <a:cxnSpLocks/>
          </p:cNvCxnSpPr>
          <p:nvPr/>
        </p:nvCxnSpPr>
        <p:spPr>
          <a:xfrm>
            <a:off x="5864607" y="4723248"/>
            <a:ext cx="9525" cy="69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11" descr="Text&#10;&#10;Description automatically generated">
            <a:extLst>
              <a:ext uri="{FF2B5EF4-FFF2-40B4-BE49-F238E27FC236}">
                <a16:creationId xmlns:a16="http://schemas.microsoft.com/office/drawing/2014/main" id="{3E5FD597-F074-4F87-AF5D-DCE77FAFE5EE}"/>
              </a:ext>
            </a:extLst>
          </p:cNvPr>
          <p:cNvPicPr>
            <a:picLocks noChangeAspect="1"/>
          </p:cNvPicPr>
          <p:nvPr/>
        </p:nvPicPr>
        <p:blipFill>
          <a:blip r:embed="rId5"/>
          <a:stretch>
            <a:fillRect/>
          </a:stretch>
        </p:blipFill>
        <p:spPr>
          <a:xfrm>
            <a:off x="3384331" y="3477665"/>
            <a:ext cx="5020441" cy="1190187"/>
          </a:xfrm>
          <a:prstGeom prst="rect">
            <a:avLst/>
          </a:prstGeom>
          <a:ln>
            <a:noFill/>
          </a:ln>
          <a:effectLst>
            <a:outerShdw blurRad="190500" algn="tl" rotWithShape="0">
              <a:srgbClr val="000000">
                <a:alpha val="70000"/>
              </a:srgbClr>
            </a:outerShdw>
          </a:effectLst>
        </p:spPr>
      </p:pic>
      <p:pic>
        <p:nvPicPr>
          <p:cNvPr id="12" name="Picture 12" descr="A picture containing text&#10;&#10;Description automatically generated">
            <a:extLst>
              <a:ext uri="{FF2B5EF4-FFF2-40B4-BE49-F238E27FC236}">
                <a16:creationId xmlns:a16="http://schemas.microsoft.com/office/drawing/2014/main" id="{714A110D-B2DE-4A93-8F1D-BCB22DC0AC6B}"/>
              </a:ext>
            </a:extLst>
          </p:cNvPr>
          <p:cNvPicPr>
            <a:picLocks noChangeAspect="1"/>
          </p:cNvPicPr>
          <p:nvPr/>
        </p:nvPicPr>
        <p:blipFill>
          <a:blip r:embed="rId6"/>
          <a:stretch>
            <a:fillRect/>
          </a:stretch>
        </p:blipFill>
        <p:spPr>
          <a:xfrm>
            <a:off x="283780" y="5495684"/>
            <a:ext cx="11545613" cy="5524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83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574793" y="-1764"/>
            <a:ext cx="10515600" cy="1325563"/>
          </a:xfrm>
        </p:spPr>
        <p:txBody>
          <a:bodyPr>
            <a:normAutofit/>
          </a:bodyPr>
          <a:lstStyle/>
          <a:p>
            <a:r>
              <a:rPr lang="en-US" sz="4800">
                <a:latin typeface="roboto"/>
                <a:cs typeface="Calibri Light"/>
              </a:rPr>
              <a:t>Stop words removal</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cxnSp>
        <p:nvCxnSpPr>
          <p:cNvPr id="10" name="Straight Arrow Connector 9">
            <a:extLst>
              <a:ext uri="{FF2B5EF4-FFF2-40B4-BE49-F238E27FC236}">
                <a16:creationId xmlns:a16="http://schemas.microsoft.com/office/drawing/2014/main" id="{6EE1A636-629F-4AF2-B484-0440A8AD49AD}"/>
              </a:ext>
            </a:extLst>
          </p:cNvPr>
          <p:cNvCxnSpPr/>
          <p:nvPr/>
        </p:nvCxnSpPr>
        <p:spPr>
          <a:xfrm>
            <a:off x="5864608" y="1711995"/>
            <a:ext cx="9525" cy="58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6A6008-E67E-41B5-A94B-9929C589C465}"/>
              </a:ext>
            </a:extLst>
          </p:cNvPr>
          <p:cNvCxnSpPr>
            <a:cxnSpLocks/>
          </p:cNvCxnSpPr>
          <p:nvPr/>
        </p:nvCxnSpPr>
        <p:spPr>
          <a:xfrm>
            <a:off x="5864607" y="4688213"/>
            <a:ext cx="9525" cy="69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7" descr="Text&#10;&#10;Description automatically generated">
            <a:extLst>
              <a:ext uri="{FF2B5EF4-FFF2-40B4-BE49-F238E27FC236}">
                <a16:creationId xmlns:a16="http://schemas.microsoft.com/office/drawing/2014/main" id="{D05B08F4-6E89-49C2-9204-04ABC9FAE9A6}"/>
              </a:ext>
            </a:extLst>
          </p:cNvPr>
          <p:cNvPicPr>
            <a:picLocks noChangeAspect="1"/>
          </p:cNvPicPr>
          <p:nvPr/>
        </p:nvPicPr>
        <p:blipFill>
          <a:blip r:embed="rId4"/>
          <a:stretch>
            <a:fillRect/>
          </a:stretch>
        </p:blipFill>
        <p:spPr>
          <a:xfrm>
            <a:off x="362607" y="2320522"/>
            <a:ext cx="11475544" cy="2365853"/>
          </a:xfrm>
          <a:prstGeom prst="rect">
            <a:avLst/>
          </a:prstGeom>
          <a:ln>
            <a:noFill/>
          </a:ln>
          <a:effectLst>
            <a:outerShdw blurRad="190500" algn="tl" rotWithShape="0">
              <a:srgbClr val="000000">
                <a:alpha val="70000"/>
              </a:srgbClr>
            </a:outerShdw>
          </a:effectLst>
        </p:spPr>
      </p:pic>
      <p:pic>
        <p:nvPicPr>
          <p:cNvPr id="8" name="Picture 12" descr="Text, icon&#10;&#10;Description automatically generated">
            <a:extLst>
              <a:ext uri="{FF2B5EF4-FFF2-40B4-BE49-F238E27FC236}">
                <a16:creationId xmlns:a16="http://schemas.microsoft.com/office/drawing/2014/main" id="{C0BF0047-9C48-4AB9-BAAC-688FC5B1A236}"/>
              </a:ext>
            </a:extLst>
          </p:cNvPr>
          <p:cNvPicPr>
            <a:picLocks noChangeAspect="1"/>
          </p:cNvPicPr>
          <p:nvPr/>
        </p:nvPicPr>
        <p:blipFill>
          <a:blip r:embed="rId5"/>
          <a:stretch>
            <a:fillRect/>
          </a:stretch>
        </p:blipFill>
        <p:spPr>
          <a:xfrm>
            <a:off x="266262" y="5430022"/>
            <a:ext cx="11676993" cy="263403"/>
          </a:xfrm>
          <a:prstGeom prst="rect">
            <a:avLst/>
          </a:prstGeom>
          <a:ln>
            <a:noFill/>
          </a:ln>
          <a:effectLst>
            <a:outerShdw blurRad="190500" algn="tl" rotWithShape="0">
              <a:srgbClr val="000000">
                <a:alpha val="70000"/>
              </a:srgbClr>
            </a:outerShdw>
          </a:effectLst>
        </p:spPr>
      </p:pic>
      <p:pic>
        <p:nvPicPr>
          <p:cNvPr id="13" name="Picture 13" descr="Icon&#10;&#10;Description automatically generated">
            <a:extLst>
              <a:ext uri="{FF2B5EF4-FFF2-40B4-BE49-F238E27FC236}">
                <a16:creationId xmlns:a16="http://schemas.microsoft.com/office/drawing/2014/main" id="{D5CF8A8C-10DF-4235-95E0-C6D6AAF5D048}"/>
              </a:ext>
            </a:extLst>
          </p:cNvPr>
          <p:cNvPicPr>
            <a:picLocks noChangeAspect="1"/>
          </p:cNvPicPr>
          <p:nvPr/>
        </p:nvPicPr>
        <p:blipFill>
          <a:blip r:embed="rId6"/>
          <a:stretch>
            <a:fillRect/>
          </a:stretch>
        </p:blipFill>
        <p:spPr>
          <a:xfrm>
            <a:off x="275019" y="1302494"/>
            <a:ext cx="11431752" cy="4167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678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574793" y="-1764"/>
            <a:ext cx="10515600" cy="1325563"/>
          </a:xfrm>
        </p:spPr>
        <p:txBody>
          <a:bodyPr>
            <a:normAutofit/>
          </a:bodyPr>
          <a:lstStyle/>
          <a:p>
            <a:r>
              <a:rPr lang="en-US" sz="4800">
                <a:latin typeface="roboto"/>
                <a:cs typeface="Calibri Light"/>
              </a:rPr>
              <a:t>Stemming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cxnSp>
        <p:nvCxnSpPr>
          <p:cNvPr id="10" name="Straight Arrow Connector 9">
            <a:extLst>
              <a:ext uri="{FF2B5EF4-FFF2-40B4-BE49-F238E27FC236}">
                <a16:creationId xmlns:a16="http://schemas.microsoft.com/office/drawing/2014/main" id="{6EE1A636-629F-4AF2-B484-0440A8AD49AD}"/>
              </a:ext>
            </a:extLst>
          </p:cNvPr>
          <p:cNvCxnSpPr/>
          <p:nvPr/>
        </p:nvCxnSpPr>
        <p:spPr>
          <a:xfrm>
            <a:off x="3096884" y="2342617"/>
            <a:ext cx="9525" cy="58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6A6008-E67E-41B5-A94B-9929C589C465}"/>
              </a:ext>
            </a:extLst>
          </p:cNvPr>
          <p:cNvCxnSpPr>
            <a:cxnSpLocks/>
          </p:cNvCxnSpPr>
          <p:nvPr/>
        </p:nvCxnSpPr>
        <p:spPr>
          <a:xfrm>
            <a:off x="3123159" y="4136420"/>
            <a:ext cx="9525" cy="69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8" descr="Text&#10;&#10;Description automatically generated">
            <a:extLst>
              <a:ext uri="{FF2B5EF4-FFF2-40B4-BE49-F238E27FC236}">
                <a16:creationId xmlns:a16="http://schemas.microsoft.com/office/drawing/2014/main" id="{E369B0A0-06F9-4C70-87E4-F04C703B9E14}"/>
              </a:ext>
            </a:extLst>
          </p:cNvPr>
          <p:cNvPicPr>
            <a:picLocks noChangeAspect="1"/>
          </p:cNvPicPr>
          <p:nvPr/>
        </p:nvPicPr>
        <p:blipFill>
          <a:blip r:embed="rId4"/>
          <a:stretch>
            <a:fillRect/>
          </a:stretch>
        </p:blipFill>
        <p:spPr>
          <a:xfrm>
            <a:off x="239987" y="2965600"/>
            <a:ext cx="6167820" cy="1207076"/>
          </a:xfrm>
          <a:prstGeom prst="rect">
            <a:avLst/>
          </a:prstGeom>
          <a:ln>
            <a:noFill/>
          </a:ln>
          <a:effectLst>
            <a:outerShdw blurRad="190500" algn="tl" rotWithShape="0">
              <a:srgbClr val="000000">
                <a:alpha val="70000"/>
              </a:srgbClr>
            </a:outerShdw>
          </a:effectLst>
        </p:spPr>
      </p:pic>
      <p:pic>
        <p:nvPicPr>
          <p:cNvPr id="9" name="Picture 11" descr="A picture containing drawing&#10;&#10;Description automatically generated">
            <a:extLst>
              <a:ext uri="{FF2B5EF4-FFF2-40B4-BE49-F238E27FC236}">
                <a16:creationId xmlns:a16="http://schemas.microsoft.com/office/drawing/2014/main" id="{C1FD8C39-A59C-4BA4-B4F8-179FBD0B6E5C}"/>
              </a:ext>
            </a:extLst>
          </p:cNvPr>
          <p:cNvPicPr>
            <a:picLocks noChangeAspect="1"/>
          </p:cNvPicPr>
          <p:nvPr/>
        </p:nvPicPr>
        <p:blipFill>
          <a:blip r:embed="rId5"/>
          <a:stretch>
            <a:fillRect/>
          </a:stretch>
        </p:blipFill>
        <p:spPr>
          <a:xfrm>
            <a:off x="1966640" y="4836730"/>
            <a:ext cx="2320378" cy="442749"/>
          </a:xfrm>
          <a:prstGeom prst="rect">
            <a:avLst/>
          </a:prstGeom>
          <a:ln>
            <a:noFill/>
          </a:ln>
          <a:effectLst>
            <a:outerShdw blurRad="190500" algn="tl" rotWithShape="0">
              <a:srgbClr val="000000">
                <a:alpha val="70000"/>
              </a:srgbClr>
            </a:outerShdw>
          </a:effectLst>
        </p:spPr>
      </p:pic>
      <p:pic>
        <p:nvPicPr>
          <p:cNvPr id="12" name="Picture 13">
            <a:extLst>
              <a:ext uri="{FF2B5EF4-FFF2-40B4-BE49-F238E27FC236}">
                <a16:creationId xmlns:a16="http://schemas.microsoft.com/office/drawing/2014/main" id="{D2C25614-CA47-4578-A76E-1EB78AEAD394}"/>
              </a:ext>
            </a:extLst>
          </p:cNvPr>
          <p:cNvPicPr>
            <a:picLocks noChangeAspect="1"/>
          </p:cNvPicPr>
          <p:nvPr/>
        </p:nvPicPr>
        <p:blipFill>
          <a:blip r:embed="rId6"/>
          <a:stretch>
            <a:fillRect/>
          </a:stretch>
        </p:blipFill>
        <p:spPr>
          <a:xfrm>
            <a:off x="1615090" y="1947727"/>
            <a:ext cx="3014717" cy="387512"/>
          </a:xfrm>
          <a:prstGeom prst="rect">
            <a:avLst/>
          </a:prstGeom>
          <a:ln>
            <a:noFill/>
          </a:ln>
          <a:effectLst>
            <a:outerShdw blurRad="190500" algn="tl" rotWithShape="0">
              <a:srgbClr val="000000">
                <a:alpha val="70000"/>
              </a:srgbClr>
            </a:outerShdw>
          </a:effectLst>
        </p:spPr>
      </p:pic>
      <p:sp>
        <p:nvSpPr>
          <p:cNvPr id="18" name="Content Placeholder 2">
            <a:extLst>
              <a:ext uri="{FF2B5EF4-FFF2-40B4-BE49-F238E27FC236}">
                <a16:creationId xmlns:a16="http://schemas.microsoft.com/office/drawing/2014/main" id="{9FF4CF79-900F-4CA0-A228-45294F66C824}"/>
              </a:ext>
            </a:extLst>
          </p:cNvPr>
          <p:cNvSpPr txBox="1">
            <a:spLocks/>
          </p:cNvSpPr>
          <p:nvPr/>
        </p:nvSpPr>
        <p:spPr>
          <a:xfrm>
            <a:off x="7598238" y="1171962"/>
            <a:ext cx="3614125" cy="23450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Removes suffixes and reduces a word to some </a:t>
            </a:r>
            <a:r>
              <a:rPr lang="en-US" b="1">
                <a:latin typeface="roboto"/>
                <a:ea typeface="+mj-ea"/>
                <a:cs typeface="Calibri Light"/>
              </a:rPr>
              <a:t>base form</a:t>
            </a: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294510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574793" y="-1764"/>
            <a:ext cx="10515600" cy="1325563"/>
          </a:xfrm>
        </p:spPr>
        <p:txBody>
          <a:bodyPr>
            <a:normAutofit/>
          </a:bodyPr>
          <a:lstStyle/>
          <a:p>
            <a:r>
              <a:rPr lang="en-US" sz="4800">
                <a:latin typeface="roboto"/>
                <a:cs typeface="Calibri Light"/>
              </a:rPr>
              <a:t>Lemmatization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cxnSp>
        <p:nvCxnSpPr>
          <p:cNvPr id="10" name="Straight Arrow Connector 9">
            <a:extLst>
              <a:ext uri="{FF2B5EF4-FFF2-40B4-BE49-F238E27FC236}">
                <a16:creationId xmlns:a16="http://schemas.microsoft.com/office/drawing/2014/main" id="{6EE1A636-629F-4AF2-B484-0440A8AD49AD}"/>
              </a:ext>
            </a:extLst>
          </p:cNvPr>
          <p:cNvCxnSpPr/>
          <p:nvPr/>
        </p:nvCxnSpPr>
        <p:spPr>
          <a:xfrm>
            <a:off x="3745022" y="1834617"/>
            <a:ext cx="9525" cy="58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6A6008-E67E-41B5-A94B-9929C589C465}"/>
              </a:ext>
            </a:extLst>
          </p:cNvPr>
          <p:cNvCxnSpPr>
            <a:cxnSpLocks/>
          </p:cNvCxnSpPr>
          <p:nvPr/>
        </p:nvCxnSpPr>
        <p:spPr>
          <a:xfrm>
            <a:off x="3771297" y="3628420"/>
            <a:ext cx="9525" cy="69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5" descr="A picture containing drawing&#10;&#10;Description automatically generated">
            <a:extLst>
              <a:ext uri="{FF2B5EF4-FFF2-40B4-BE49-F238E27FC236}">
                <a16:creationId xmlns:a16="http://schemas.microsoft.com/office/drawing/2014/main" id="{02E69209-1D2A-4253-A455-EF0C3520C5E3}"/>
              </a:ext>
            </a:extLst>
          </p:cNvPr>
          <p:cNvPicPr>
            <a:picLocks noChangeAspect="1"/>
          </p:cNvPicPr>
          <p:nvPr/>
        </p:nvPicPr>
        <p:blipFill>
          <a:blip r:embed="rId4"/>
          <a:stretch>
            <a:fillRect/>
          </a:stretch>
        </p:blipFill>
        <p:spPr>
          <a:xfrm>
            <a:off x="3225909" y="4417081"/>
            <a:ext cx="1038225" cy="485775"/>
          </a:xfrm>
          <a:prstGeom prst="rect">
            <a:avLst/>
          </a:prstGeom>
          <a:ln>
            <a:noFill/>
          </a:ln>
          <a:effectLst>
            <a:outerShdw blurRad="190500" algn="tl" rotWithShape="0">
              <a:srgbClr val="000000">
                <a:alpha val="70000"/>
              </a:srgbClr>
            </a:outerShdw>
          </a:effectLst>
        </p:spPr>
      </p:pic>
      <p:pic>
        <p:nvPicPr>
          <p:cNvPr id="6" name="Picture 7" descr="Text&#10;&#10;Description automatically generated">
            <a:extLst>
              <a:ext uri="{FF2B5EF4-FFF2-40B4-BE49-F238E27FC236}">
                <a16:creationId xmlns:a16="http://schemas.microsoft.com/office/drawing/2014/main" id="{BC2A6C65-BFAE-483B-B4FB-4D98EB03A34A}"/>
              </a:ext>
            </a:extLst>
          </p:cNvPr>
          <p:cNvPicPr>
            <a:picLocks noChangeAspect="1"/>
          </p:cNvPicPr>
          <p:nvPr/>
        </p:nvPicPr>
        <p:blipFill>
          <a:blip r:embed="rId5"/>
          <a:stretch>
            <a:fillRect/>
          </a:stretch>
        </p:blipFill>
        <p:spPr>
          <a:xfrm>
            <a:off x="163129" y="2475406"/>
            <a:ext cx="7926880" cy="1239563"/>
          </a:xfrm>
          <a:prstGeom prst="rect">
            <a:avLst/>
          </a:prstGeom>
          <a:ln>
            <a:noFill/>
          </a:ln>
          <a:effectLst>
            <a:outerShdw blurRad="190500" algn="tl" rotWithShape="0">
              <a:srgbClr val="000000">
                <a:alpha val="70000"/>
              </a:srgbClr>
            </a:outerShdw>
          </a:effectLst>
        </p:spPr>
      </p:pic>
      <p:pic>
        <p:nvPicPr>
          <p:cNvPr id="8" name="Picture 12" descr="A picture containing logo&#10;&#10;Description automatically generated">
            <a:extLst>
              <a:ext uri="{FF2B5EF4-FFF2-40B4-BE49-F238E27FC236}">
                <a16:creationId xmlns:a16="http://schemas.microsoft.com/office/drawing/2014/main" id="{57C283DA-F61F-40EB-9725-13DE87C35937}"/>
              </a:ext>
            </a:extLst>
          </p:cNvPr>
          <p:cNvPicPr>
            <a:picLocks noChangeAspect="1"/>
          </p:cNvPicPr>
          <p:nvPr/>
        </p:nvPicPr>
        <p:blipFill>
          <a:blip r:embed="rId6"/>
          <a:stretch>
            <a:fillRect/>
          </a:stretch>
        </p:blipFill>
        <p:spPr>
          <a:xfrm>
            <a:off x="3012418" y="1304488"/>
            <a:ext cx="1524000" cy="523875"/>
          </a:xfrm>
          <a:prstGeom prst="rect">
            <a:avLst/>
          </a:prstGeom>
          <a:ln>
            <a:noFill/>
          </a:ln>
          <a:effectLst>
            <a:outerShdw blurRad="190500" algn="tl" rotWithShape="0">
              <a:srgbClr val="000000">
                <a:alpha val="70000"/>
              </a:srgbClr>
            </a:outerShdw>
          </a:effectLst>
        </p:spPr>
      </p:pic>
      <p:pic>
        <p:nvPicPr>
          <p:cNvPr id="13" name="Picture 13" descr="Diagram, text&#10;&#10;Description automatically generated">
            <a:extLst>
              <a:ext uri="{FF2B5EF4-FFF2-40B4-BE49-F238E27FC236}">
                <a16:creationId xmlns:a16="http://schemas.microsoft.com/office/drawing/2014/main" id="{0B6FF335-7D25-4582-BC6D-2A7A2E039388}"/>
              </a:ext>
            </a:extLst>
          </p:cNvPr>
          <p:cNvPicPr>
            <a:picLocks noChangeAspect="1"/>
          </p:cNvPicPr>
          <p:nvPr/>
        </p:nvPicPr>
        <p:blipFill>
          <a:blip r:embed="rId7"/>
          <a:stretch>
            <a:fillRect/>
          </a:stretch>
        </p:blipFill>
        <p:spPr>
          <a:xfrm>
            <a:off x="6325913" y="4197569"/>
            <a:ext cx="5720145" cy="2152431"/>
          </a:xfrm>
          <a:prstGeom prst="rect">
            <a:avLst/>
          </a:prstGeom>
        </p:spPr>
      </p:pic>
      <p:sp>
        <p:nvSpPr>
          <p:cNvPr id="15" name="Content Placeholder 2">
            <a:extLst>
              <a:ext uri="{FF2B5EF4-FFF2-40B4-BE49-F238E27FC236}">
                <a16:creationId xmlns:a16="http://schemas.microsoft.com/office/drawing/2014/main" id="{AF323211-4494-41BA-A871-B124E0F703A4}"/>
              </a:ext>
            </a:extLst>
          </p:cNvPr>
          <p:cNvSpPr txBox="1">
            <a:spLocks/>
          </p:cNvSpPr>
          <p:nvPr/>
        </p:nvSpPr>
        <p:spPr>
          <a:xfrm>
            <a:off x="5969135" y="558859"/>
            <a:ext cx="5996469" cy="2327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Also removes suffixes and reduces a word to some </a:t>
            </a:r>
            <a:r>
              <a:rPr lang="en-US" b="1">
                <a:latin typeface="roboto"/>
                <a:ea typeface="+mj-ea"/>
                <a:cs typeface="Calibri Light"/>
              </a:rPr>
              <a:t>base form </a:t>
            </a:r>
            <a:r>
              <a:rPr lang="en-US">
                <a:latin typeface="roboto"/>
                <a:ea typeface="+mj-ea"/>
                <a:cs typeface="Calibri Light"/>
              </a:rPr>
              <a:t>or</a:t>
            </a:r>
            <a:r>
              <a:rPr lang="en-US" b="1">
                <a:latin typeface="roboto"/>
                <a:ea typeface="+mj-ea"/>
                <a:cs typeface="Calibri Light"/>
              </a:rPr>
              <a:t> lemma</a:t>
            </a:r>
          </a:p>
          <a:p>
            <a:pPr marL="0" indent="0">
              <a:buNone/>
            </a:pPr>
            <a:r>
              <a:rPr lang="en-US">
                <a:latin typeface="roboto"/>
                <a:ea typeface="+mj-ea"/>
                <a:cs typeface="Calibri Light"/>
              </a:rPr>
              <a:t>Its lemma will be there in the dictionary (meaningful)</a:t>
            </a:r>
            <a:endParaRPr lang="en-US" b="1">
              <a:latin typeface="roboto"/>
              <a:ea typeface="+mj-ea"/>
              <a:cs typeface="Calibri Light"/>
            </a:endParaRP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260876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136862" y="-71833"/>
            <a:ext cx="6653049" cy="1325563"/>
          </a:xfrm>
        </p:spPr>
        <p:txBody>
          <a:bodyPr>
            <a:normAutofit fontScale="90000"/>
          </a:bodyPr>
          <a:lstStyle/>
          <a:p>
            <a:r>
              <a:rPr lang="en-US" sz="4800">
                <a:latin typeface="roboto"/>
                <a:cs typeface="Calibri Light"/>
              </a:rPr>
              <a:t>Advanced pre-processing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sp>
        <p:nvSpPr>
          <p:cNvPr id="4" name="TextBox 3">
            <a:extLst>
              <a:ext uri="{FF2B5EF4-FFF2-40B4-BE49-F238E27FC236}">
                <a16:creationId xmlns:a16="http://schemas.microsoft.com/office/drawing/2014/main" id="{AFBD0C27-495C-483F-AA21-BA97EAC5D7C3}"/>
              </a:ext>
            </a:extLst>
          </p:cNvPr>
          <p:cNvSpPr txBox="1"/>
          <p:nvPr/>
        </p:nvSpPr>
        <p:spPr>
          <a:xfrm>
            <a:off x="362608" y="1247228"/>
            <a:ext cx="424968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enlo"/>
              </a:rPr>
              <a:t>To use spacy, first install them in your conda / miniconda / virtual environment</a:t>
            </a:r>
            <a:endParaRPr lang="en-US">
              <a:latin typeface="Calibri" panose="020F0502020204030204"/>
              <a:cs typeface="Calibri" panose="020F0502020204030204"/>
            </a:endParaRPr>
          </a:p>
          <a:p>
            <a:endParaRPr lang="en-US" i="1">
              <a:cs typeface="Calibri"/>
            </a:endParaRPr>
          </a:p>
          <a:p>
            <a:r>
              <a:rPr lang="en-US" i="1">
                <a:cs typeface="Calibri"/>
              </a:rPr>
              <a:t>pip3 install spacy</a:t>
            </a:r>
            <a:endParaRPr lang="en-US"/>
          </a:p>
          <a:p>
            <a:endParaRPr lang="en-US" i="1">
              <a:latin typeface="Menlo"/>
            </a:endParaRPr>
          </a:p>
          <a:p>
            <a:r>
              <a:rPr lang="en-US" i="1">
                <a:latin typeface="Menlo"/>
              </a:rPr>
              <a:t>python3 -m spacy download en_core_web_sm</a:t>
            </a:r>
            <a:endParaRPr lang="en-US" i="1">
              <a:cs typeface="Calibri"/>
            </a:endParaRPr>
          </a:p>
        </p:txBody>
      </p:sp>
      <p:pic>
        <p:nvPicPr>
          <p:cNvPr id="9" name="Picture 11" descr="A picture containing diagram&#10;&#10;Description automatically generated">
            <a:extLst>
              <a:ext uri="{FF2B5EF4-FFF2-40B4-BE49-F238E27FC236}">
                <a16:creationId xmlns:a16="http://schemas.microsoft.com/office/drawing/2014/main" id="{C85CD052-790E-461E-A8B4-F62C73FD701D}"/>
              </a:ext>
            </a:extLst>
          </p:cNvPr>
          <p:cNvPicPr>
            <a:picLocks noChangeAspect="1"/>
          </p:cNvPicPr>
          <p:nvPr/>
        </p:nvPicPr>
        <p:blipFill>
          <a:blip r:embed="rId3"/>
          <a:stretch>
            <a:fillRect/>
          </a:stretch>
        </p:blipFill>
        <p:spPr>
          <a:xfrm>
            <a:off x="7019159" y="143450"/>
            <a:ext cx="5090509" cy="6238275"/>
          </a:xfrm>
          <a:prstGeom prst="rect">
            <a:avLst/>
          </a:prstGeom>
          <a:ln>
            <a:noFill/>
          </a:ln>
          <a:effectLst>
            <a:outerShdw blurRad="190500" algn="tl" rotWithShape="0">
              <a:srgbClr val="000000">
                <a:alpha val="70000"/>
              </a:srgbClr>
            </a:outerShdw>
          </a:effectLst>
        </p:spPr>
      </p:pic>
      <p:pic>
        <p:nvPicPr>
          <p:cNvPr id="12" name="Picture 13" descr="Text&#10;&#10;Description automatically generated">
            <a:extLst>
              <a:ext uri="{FF2B5EF4-FFF2-40B4-BE49-F238E27FC236}">
                <a16:creationId xmlns:a16="http://schemas.microsoft.com/office/drawing/2014/main" id="{7550FAE0-2A3E-4867-8734-CA8A3B3FF5A9}"/>
              </a:ext>
            </a:extLst>
          </p:cNvPr>
          <p:cNvPicPr>
            <a:picLocks noChangeAspect="1"/>
          </p:cNvPicPr>
          <p:nvPr/>
        </p:nvPicPr>
        <p:blipFill>
          <a:blip r:embed="rId4"/>
          <a:stretch>
            <a:fillRect/>
          </a:stretch>
        </p:blipFill>
        <p:spPr>
          <a:xfrm>
            <a:off x="134883" y="4004068"/>
            <a:ext cx="6649544" cy="1792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17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Feature Engineering</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20834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What is it?</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91642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Engineering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Feature Engineering  - Process of set of methods that will accomplish the task of feature extraction (converting text into numeric vectors)</a:t>
            </a:r>
            <a:endParaRPr lang="en-US">
              <a:latin typeface="roboto"/>
              <a:cs typeface="Calibri Light"/>
            </a:endParaRPr>
          </a:p>
          <a:p>
            <a:pPr marL="0" indent="0">
              <a:buNone/>
            </a:pPr>
            <a:endParaRPr lang="en-US">
              <a:latin typeface="roboto"/>
              <a:ea typeface="+mj-ea"/>
              <a:cs typeface="Calibri Light"/>
            </a:endParaRPr>
          </a:p>
          <a:p>
            <a:pPr marL="0" indent="0">
              <a:buNone/>
            </a:pPr>
            <a:r>
              <a:rPr lang="en-US">
                <a:latin typeface="roboto"/>
                <a:ea typeface="+mj-ea"/>
                <a:cs typeface="Calibri Light"/>
              </a:rPr>
              <a:t>Feature Engineering is dealt in the future lecture in detail.</a:t>
            </a:r>
          </a:p>
          <a:p>
            <a:pPr marL="0" indent="0">
              <a:buNone/>
            </a:pPr>
            <a:endParaRPr lang="en-US">
              <a:latin typeface="roboto"/>
              <a:ea typeface="+mj-ea"/>
              <a:cs typeface="Calibri Light"/>
            </a:endParaRPr>
          </a:p>
          <a:p>
            <a:pPr marL="0" indent="0">
              <a:buNone/>
            </a:pPr>
            <a:r>
              <a:rPr lang="en-US">
                <a:latin typeface="roboto"/>
                <a:ea typeface="+mj-ea"/>
                <a:cs typeface="Calibri Light"/>
              </a:rPr>
              <a:t>Two major categories are defined here.</a:t>
            </a:r>
          </a:p>
          <a:p>
            <a:pPr marL="0" indent="0">
              <a:buNone/>
            </a:pPr>
            <a:r>
              <a:rPr lang="en-US">
                <a:latin typeface="roboto"/>
                <a:ea typeface="+mj-ea"/>
                <a:cs typeface="Calibri Light"/>
              </a:rPr>
              <a:t>1. Classical NLP / ML Pipeline</a:t>
            </a:r>
          </a:p>
          <a:p>
            <a:pPr marL="0" indent="0">
              <a:buNone/>
            </a:pPr>
            <a:r>
              <a:rPr lang="en-US">
                <a:latin typeface="roboto"/>
                <a:ea typeface="+mj-ea"/>
                <a:cs typeface="Calibri Light"/>
              </a:rPr>
              <a:t>2. DL Pipeline</a:t>
            </a:r>
          </a:p>
          <a:p>
            <a:pPr marL="0" indent="0">
              <a:buNone/>
            </a:pPr>
            <a:endParaRPr lang="en-US" sz="2700">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287383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Engineering  - Classical NLP</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76805"/>
            <a:ext cx="5213708" cy="485716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Converts the raw data into a format that can be consumed by a machine. </a:t>
            </a:r>
            <a:endParaRPr lang="en-US">
              <a:latin typeface="Calibri" panose="020F0502020204030204"/>
              <a:ea typeface="+mj-ea"/>
              <a:cs typeface="Calibri" panose="020F0502020204030204"/>
            </a:endParaRPr>
          </a:p>
          <a:p>
            <a:pPr marL="0" indent="0">
              <a:buNone/>
            </a:pPr>
            <a:r>
              <a:rPr lang="en-US">
                <a:latin typeface="roboto"/>
                <a:ea typeface="+mj-ea"/>
                <a:cs typeface="Calibri Light"/>
              </a:rPr>
              <a:t>In Classical ML, we have turned categorical variables into numbers and fed into the model.</a:t>
            </a:r>
            <a:endParaRPr lang="en-US">
              <a:latin typeface="Calibri" panose="020F0502020204030204"/>
              <a:ea typeface="+mj-ea"/>
              <a:cs typeface="Calibri" panose="020F0502020204030204"/>
            </a:endParaRPr>
          </a:p>
          <a:p>
            <a:pPr marL="0" indent="0">
              <a:buNone/>
            </a:pPr>
            <a:endParaRPr lang="en-US">
              <a:latin typeface="roboto"/>
              <a:ea typeface="+mj-ea"/>
              <a:cs typeface="Calibri Light"/>
            </a:endParaRPr>
          </a:p>
          <a:p>
            <a:pPr marL="0" indent="0">
              <a:buNone/>
            </a:pPr>
            <a:r>
              <a:rPr lang="en-US">
                <a:latin typeface="roboto"/>
                <a:ea typeface="+mj-ea"/>
                <a:cs typeface="Calibri Light"/>
              </a:rPr>
              <a:t>In NLP, we need to convert the text into some form of numeric vectors and will feed it into the model</a:t>
            </a:r>
          </a:p>
          <a:p>
            <a:pPr marL="0" indent="0">
              <a:buNone/>
            </a:pPr>
            <a:endParaRPr lang="en-US">
              <a:latin typeface="roboto"/>
              <a:ea typeface="+mj-ea"/>
              <a:cs typeface="Calibri Light"/>
            </a:endParaRPr>
          </a:p>
          <a:p>
            <a:pPr marL="0" indent="0">
              <a:buNone/>
            </a:pPr>
            <a:r>
              <a:rPr lang="en-US">
                <a:latin typeface="roboto"/>
                <a:ea typeface="+mj-ea"/>
                <a:cs typeface="Calibri Light"/>
              </a:rPr>
              <a:t>In Classical NLP, the feature extraction process is </a:t>
            </a:r>
            <a:r>
              <a:rPr lang="en-US" b="1">
                <a:latin typeface="roboto"/>
                <a:ea typeface="+mj-ea"/>
                <a:cs typeface="Calibri Light"/>
              </a:rPr>
              <a:t>handcrafted </a:t>
            </a:r>
            <a:r>
              <a:rPr lang="en-US">
                <a:latin typeface="roboto"/>
                <a:ea typeface="+mj-ea"/>
                <a:cs typeface="Calibri Light"/>
              </a:rPr>
              <a:t>and done by engineers who have </a:t>
            </a:r>
            <a:r>
              <a:rPr lang="en-US" b="1">
                <a:latin typeface="roboto"/>
                <a:ea typeface="+mj-ea"/>
                <a:cs typeface="Calibri Light"/>
              </a:rPr>
              <a:t>domain expertise</a:t>
            </a:r>
            <a:r>
              <a:rPr lang="en-US">
                <a:latin typeface="roboto"/>
                <a:ea typeface="+mj-ea"/>
                <a:cs typeface="Calibri Light"/>
              </a:rPr>
              <a:t> in the area of the problem in hand</a:t>
            </a:r>
          </a:p>
        </p:txBody>
      </p:sp>
      <p:pic>
        <p:nvPicPr>
          <p:cNvPr id="3" name="Picture 5" descr="Diagram&#10;&#10;Description automatically generated">
            <a:extLst>
              <a:ext uri="{FF2B5EF4-FFF2-40B4-BE49-F238E27FC236}">
                <a16:creationId xmlns:a16="http://schemas.microsoft.com/office/drawing/2014/main" id="{BB622687-BFEA-40EE-9BC2-9B4AD9110015}"/>
              </a:ext>
            </a:extLst>
          </p:cNvPr>
          <p:cNvPicPr>
            <a:picLocks noChangeAspect="1"/>
          </p:cNvPicPr>
          <p:nvPr/>
        </p:nvPicPr>
        <p:blipFill>
          <a:blip r:embed="rId4"/>
          <a:stretch>
            <a:fillRect/>
          </a:stretch>
        </p:blipFill>
        <p:spPr>
          <a:xfrm>
            <a:off x="6668814" y="1578252"/>
            <a:ext cx="4179613" cy="4516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03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Engineering  - Deep NLP</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576805"/>
            <a:ext cx="4416674"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Converts the raw data into a format that can be consumed by a machine. </a:t>
            </a:r>
            <a:endParaRPr lang="en-US">
              <a:latin typeface="Calibri" panose="020F0502020204030204"/>
              <a:ea typeface="+mj-ea"/>
              <a:cs typeface="Calibri" panose="020F0502020204030204"/>
            </a:endParaRPr>
          </a:p>
          <a:p>
            <a:pPr marL="0" indent="0">
              <a:buNone/>
            </a:pPr>
            <a:endParaRPr lang="en-US">
              <a:latin typeface="roboto"/>
              <a:ea typeface="+mj-ea"/>
              <a:cs typeface="Calibri Light"/>
            </a:endParaRPr>
          </a:p>
          <a:p>
            <a:pPr marL="0" indent="0">
              <a:buNone/>
            </a:pPr>
            <a:r>
              <a:rPr lang="en-US">
                <a:latin typeface="roboto"/>
                <a:ea typeface="+mj-ea"/>
                <a:cs typeface="Calibri Light"/>
              </a:rPr>
              <a:t>In Deep Learning NLP, the model takes care of the feature extraction process</a:t>
            </a:r>
          </a:p>
          <a:p>
            <a:pPr marL="0" indent="0">
              <a:buNone/>
            </a:pPr>
            <a:endParaRPr lang="en-US">
              <a:latin typeface="roboto"/>
              <a:ea typeface="+mj-ea"/>
              <a:cs typeface="Calibri Light"/>
            </a:endParaRPr>
          </a:p>
          <a:p>
            <a:pPr marL="0" indent="0">
              <a:buNone/>
            </a:pPr>
            <a:r>
              <a:rPr lang="en-US">
                <a:latin typeface="roboto"/>
                <a:ea typeface="+mj-ea"/>
                <a:cs typeface="Calibri Light"/>
              </a:rPr>
              <a:t>Raw data after pre-processing is sent to the model directly</a:t>
            </a:r>
          </a:p>
        </p:txBody>
      </p:sp>
      <p:pic>
        <p:nvPicPr>
          <p:cNvPr id="3" name="Picture 5" descr="Diagram&#10;&#10;Description automatically generated">
            <a:extLst>
              <a:ext uri="{FF2B5EF4-FFF2-40B4-BE49-F238E27FC236}">
                <a16:creationId xmlns:a16="http://schemas.microsoft.com/office/drawing/2014/main" id="{D9971CD2-7653-4035-AA1A-63620B45396D}"/>
              </a:ext>
            </a:extLst>
          </p:cNvPr>
          <p:cNvPicPr>
            <a:picLocks noChangeAspect="1"/>
          </p:cNvPicPr>
          <p:nvPr/>
        </p:nvPicPr>
        <p:blipFill>
          <a:blip r:embed="rId4"/>
          <a:stretch>
            <a:fillRect/>
          </a:stretch>
        </p:blipFill>
        <p:spPr>
          <a:xfrm>
            <a:off x="5722883" y="2049199"/>
            <a:ext cx="6246647" cy="36880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24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Modeling</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527314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Modeling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Modeling  - Process of building a model depending on the amount of data we have in hand</a:t>
            </a:r>
            <a:endParaRPr lang="en-US">
              <a:latin typeface="roboto"/>
              <a:cs typeface="Calibri Light"/>
            </a:endParaRPr>
          </a:p>
          <a:p>
            <a:pPr marL="0" indent="0">
              <a:buNone/>
            </a:pPr>
            <a:endParaRPr lang="en-US">
              <a:latin typeface="roboto"/>
              <a:ea typeface="+mj-ea"/>
              <a:cs typeface="Calibri Light"/>
            </a:endParaRPr>
          </a:p>
          <a:p>
            <a:pPr marL="0" indent="0">
              <a:buNone/>
            </a:pPr>
            <a:r>
              <a:rPr lang="en-US">
                <a:latin typeface="roboto"/>
                <a:ea typeface="+mj-ea"/>
                <a:cs typeface="Calibri Light"/>
              </a:rPr>
              <a:t>Simple Heuristics  - Regular Expressions, Rule-based approaches</a:t>
            </a:r>
          </a:p>
          <a:p>
            <a:pPr marL="0" indent="0">
              <a:buNone/>
            </a:pPr>
            <a:endParaRPr lang="en-US">
              <a:latin typeface="roboto"/>
              <a:ea typeface="+mj-ea"/>
              <a:cs typeface="Calibri Light"/>
            </a:endParaRPr>
          </a:p>
          <a:p>
            <a:pPr marL="0" indent="0">
              <a:buNone/>
            </a:pPr>
            <a:r>
              <a:rPr lang="en-US">
                <a:latin typeface="roboto"/>
                <a:ea typeface="+mj-ea"/>
                <a:cs typeface="Calibri Light"/>
              </a:rPr>
              <a:t>Create a feature from the heuristic for the ML model</a:t>
            </a:r>
          </a:p>
          <a:p>
            <a:pPr marL="0" indent="0">
              <a:buNone/>
            </a:pPr>
            <a:r>
              <a:rPr lang="en-US">
                <a:latin typeface="roboto"/>
                <a:ea typeface="+mj-ea"/>
                <a:cs typeface="Calibri Light"/>
              </a:rPr>
              <a:t>Pre-process input to the ML model</a:t>
            </a: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67699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Modeling </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Ensembles of Models</a:t>
            </a:r>
            <a:endParaRPr lang="en-US">
              <a:ea typeface="+mj-ea"/>
            </a:endParaRPr>
          </a:p>
          <a:p>
            <a:pPr marL="0" indent="0">
              <a:buNone/>
            </a:pPr>
            <a:r>
              <a:rPr lang="en-US">
                <a:latin typeface="roboto"/>
                <a:ea typeface="+mj-ea"/>
                <a:cs typeface="Calibri Light"/>
              </a:rPr>
              <a:t>Feature Engineering</a:t>
            </a:r>
          </a:p>
          <a:p>
            <a:pPr marL="0" indent="0">
              <a:buNone/>
            </a:pPr>
            <a:r>
              <a:rPr lang="en-US">
                <a:latin typeface="roboto"/>
                <a:ea typeface="+mj-ea"/>
                <a:cs typeface="Calibri Light"/>
              </a:rPr>
              <a:t>Transfer Learning</a:t>
            </a:r>
          </a:p>
          <a:p>
            <a:pPr marL="0" indent="0">
              <a:buNone/>
            </a:pPr>
            <a:endParaRPr lang="en-US">
              <a:latin typeface="roboto"/>
              <a:ea typeface="+mj-ea"/>
              <a:cs typeface="Calibri Light"/>
            </a:endParaRP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pic>
        <p:nvPicPr>
          <p:cNvPr id="3" name="Picture 5" descr="Table&#10;&#10;Description automatically generated">
            <a:extLst>
              <a:ext uri="{FF2B5EF4-FFF2-40B4-BE49-F238E27FC236}">
                <a16:creationId xmlns:a16="http://schemas.microsoft.com/office/drawing/2014/main" id="{5F9F8233-62AC-4F74-9723-D028F549C220}"/>
              </a:ext>
            </a:extLst>
          </p:cNvPr>
          <p:cNvPicPr>
            <a:picLocks noChangeAspect="1"/>
          </p:cNvPicPr>
          <p:nvPr/>
        </p:nvPicPr>
        <p:blipFill>
          <a:blip r:embed="rId4"/>
          <a:stretch>
            <a:fillRect/>
          </a:stretch>
        </p:blipFill>
        <p:spPr>
          <a:xfrm>
            <a:off x="4724400" y="159615"/>
            <a:ext cx="5335751" cy="61971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672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Evaluation</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063676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Evaluation - Motivation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Evaluation – Measuring how good the model is</a:t>
            </a:r>
            <a:endParaRPr lang="en-US">
              <a:latin typeface="roboto"/>
              <a:cs typeface="Calibri Light"/>
            </a:endParaRPr>
          </a:p>
          <a:p>
            <a:pPr marL="0" indent="0">
              <a:buNone/>
            </a:pPr>
            <a:endParaRPr lang="en-US">
              <a:latin typeface="roboto"/>
              <a:ea typeface="+mj-ea"/>
              <a:cs typeface="Calibri Light"/>
            </a:endParaRPr>
          </a:p>
          <a:p>
            <a:pPr marL="0" indent="0">
              <a:buNone/>
            </a:pPr>
            <a:r>
              <a:rPr lang="en-US" sz="2700">
                <a:latin typeface="roboto"/>
                <a:ea typeface="+mj-ea"/>
                <a:cs typeface="Calibri Light"/>
              </a:rPr>
              <a:t>1) Use the right metric</a:t>
            </a:r>
          </a:p>
          <a:p>
            <a:pPr marL="0" indent="0">
              <a:buNone/>
            </a:pPr>
            <a:r>
              <a:rPr lang="en-US" sz="2700">
                <a:latin typeface="roboto"/>
                <a:ea typeface="+mj-ea"/>
                <a:cs typeface="Calibri Light"/>
              </a:rPr>
              <a:t>2) Follow the right evaluation process</a:t>
            </a:r>
          </a:p>
          <a:p>
            <a:pPr marL="0" indent="0">
              <a:buNone/>
            </a:pPr>
            <a:endParaRPr lang="en-US" sz="2700">
              <a:latin typeface="roboto"/>
              <a:ea typeface="+mj-ea"/>
              <a:cs typeface="Calibri Light"/>
            </a:endParaRPr>
          </a:p>
          <a:p>
            <a:pPr marL="0" indent="0">
              <a:buNone/>
            </a:pPr>
            <a:r>
              <a:rPr lang="en-US" sz="2700">
                <a:latin typeface="roboto"/>
                <a:ea typeface="+mj-ea"/>
                <a:cs typeface="Calibri Light"/>
              </a:rPr>
              <a:t>Intrinsic Evaluation</a:t>
            </a:r>
          </a:p>
          <a:p>
            <a:pPr marL="0" indent="0">
              <a:buNone/>
            </a:pPr>
            <a:r>
              <a:rPr lang="en-US" sz="2700">
                <a:latin typeface="roboto"/>
                <a:ea typeface="+mj-ea"/>
                <a:cs typeface="Calibri Light"/>
              </a:rPr>
              <a:t>Extrinsic Evaluation</a:t>
            </a:r>
          </a:p>
          <a:p>
            <a:pPr marL="0" indent="0">
              <a:buNone/>
            </a:pPr>
            <a:endParaRPr lang="en-US">
              <a:latin typeface="roboto"/>
              <a:ea typeface="+mj-ea"/>
              <a:cs typeface="Calibri Light"/>
            </a:endParaRPr>
          </a:p>
        </p:txBody>
      </p:sp>
    </p:spTree>
    <p:extLst>
      <p:ext uri="{BB962C8B-B14F-4D97-AF65-F5344CB8AC3E}">
        <p14:creationId xmlns:p14="http://schemas.microsoft.com/office/powerpoint/2010/main" val="35620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00269" y="-265496"/>
            <a:ext cx="10515600" cy="1325563"/>
          </a:xfrm>
        </p:spPr>
        <p:txBody>
          <a:bodyPr>
            <a:normAutofit/>
          </a:bodyPr>
          <a:lstStyle/>
          <a:p>
            <a:r>
              <a:rPr lang="en-US" sz="4800">
                <a:latin typeface="roboto"/>
                <a:cs typeface="Calibri Light"/>
              </a:rPr>
              <a:t>Intrinsic Evaluation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Table&#10;&#10;Description automatically generated">
            <a:extLst>
              <a:ext uri="{FF2B5EF4-FFF2-40B4-BE49-F238E27FC236}">
                <a16:creationId xmlns:a16="http://schemas.microsoft.com/office/drawing/2014/main" id="{45156063-7FB7-4B52-B8D5-DDD01AD42E6C}"/>
              </a:ext>
            </a:extLst>
          </p:cNvPr>
          <p:cNvPicPr>
            <a:picLocks noChangeAspect="1"/>
          </p:cNvPicPr>
          <p:nvPr/>
        </p:nvPicPr>
        <p:blipFill>
          <a:blip r:embed="rId4"/>
          <a:stretch>
            <a:fillRect/>
          </a:stretch>
        </p:blipFill>
        <p:spPr>
          <a:xfrm>
            <a:off x="82331" y="693079"/>
            <a:ext cx="4897819" cy="5603222"/>
          </a:xfrm>
          <a:prstGeom prst="rect">
            <a:avLst/>
          </a:prstGeom>
          <a:ln>
            <a:noFill/>
          </a:ln>
          <a:effectLst>
            <a:outerShdw blurRad="190500" algn="tl" rotWithShape="0">
              <a:srgbClr val="000000">
                <a:alpha val="70000"/>
              </a:srgbClr>
            </a:outerShdw>
          </a:effectLst>
        </p:spPr>
      </p:pic>
      <p:pic>
        <p:nvPicPr>
          <p:cNvPr id="6" name="Picture 7" descr="Table&#10;&#10;Description automatically generated">
            <a:extLst>
              <a:ext uri="{FF2B5EF4-FFF2-40B4-BE49-F238E27FC236}">
                <a16:creationId xmlns:a16="http://schemas.microsoft.com/office/drawing/2014/main" id="{27041465-ADDD-4358-BEB9-474DB7B6BE89}"/>
              </a:ext>
            </a:extLst>
          </p:cNvPr>
          <p:cNvPicPr>
            <a:picLocks noChangeAspect="1"/>
          </p:cNvPicPr>
          <p:nvPr/>
        </p:nvPicPr>
        <p:blipFill>
          <a:blip r:embed="rId5"/>
          <a:stretch>
            <a:fillRect/>
          </a:stretch>
        </p:blipFill>
        <p:spPr>
          <a:xfrm>
            <a:off x="6038195" y="684960"/>
            <a:ext cx="5160578" cy="55931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848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00269" y="-265496"/>
            <a:ext cx="10515600" cy="1325563"/>
          </a:xfrm>
        </p:spPr>
        <p:txBody>
          <a:bodyPr>
            <a:normAutofit/>
          </a:bodyPr>
          <a:lstStyle/>
          <a:p>
            <a:r>
              <a:rPr lang="en-US" sz="4800">
                <a:latin typeface="roboto"/>
                <a:cs typeface="Calibri Light"/>
              </a:rPr>
              <a:t>Intrinsic Evaluation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7" descr="Table&#10;&#10;Description automatically generated">
            <a:extLst>
              <a:ext uri="{FF2B5EF4-FFF2-40B4-BE49-F238E27FC236}">
                <a16:creationId xmlns:a16="http://schemas.microsoft.com/office/drawing/2014/main" id="{32BC0BEF-7B23-45AB-86D8-F3E6624AB9FA}"/>
              </a:ext>
            </a:extLst>
          </p:cNvPr>
          <p:cNvPicPr>
            <a:picLocks noChangeAspect="1"/>
          </p:cNvPicPr>
          <p:nvPr/>
        </p:nvPicPr>
        <p:blipFill>
          <a:blip r:embed="rId4"/>
          <a:stretch>
            <a:fillRect/>
          </a:stretch>
        </p:blipFill>
        <p:spPr>
          <a:xfrm>
            <a:off x="397643" y="725808"/>
            <a:ext cx="6088992" cy="56165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0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Natural Language Processing (NLP)</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0668"/>
            <a:ext cx="10845501" cy="2448542"/>
          </a:xfrm>
        </p:spPr>
        <p:txBody>
          <a:bodyPr vert="horz" lIns="91440" tIns="45720" rIns="91440" bIns="45720" rtlCol="0" anchor="t">
            <a:normAutofit/>
          </a:bodyPr>
          <a:lstStyle/>
          <a:p>
            <a:pPr marL="0" indent="0">
              <a:buNone/>
            </a:pPr>
            <a:r>
              <a:rPr lang="en-US">
                <a:latin typeface="roboto"/>
                <a:ea typeface="+mj-ea"/>
                <a:cs typeface="Calibri Light"/>
              </a:rPr>
              <a:t>Natural language processing (NLP) is a subfield of linguistics, computer science, and artificial intelligence concerned with the interactions between computers and human language, how to program computers to process and analyze large amounts of natural language data.</a:t>
            </a: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53264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Extrinsic Evaluation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908599" y="1410391"/>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Involves the business metrics outside the AI/ML team</a:t>
            </a:r>
            <a:endParaRPr lang="en-US">
              <a:ea typeface="+mj-ea"/>
            </a:endParaRPr>
          </a:p>
          <a:p>
            <a:pPr marL="0" indent="0">
              <a:buNone/>
            </a:pPr>
            <a:endParaRPr lang="en-US">
              <a:latin typeface="roboto"/>
              <a:ea typeface="+mj-ea"/>
              <a:cs typeface="Calibri Light"/>
            </a:endParaRPr>
          </a:p>
          <a:p>
            <a:pPr marL="0" indent="0">
              <a:buNone/>
            </a:pPr>
            <a:r>
              <a:rPr lang="en-US">
                <a:latin typeface="roboto"/>
                <a:ea typeface="+mj-ea"/>
                <a:cs typeface="Calibri Light"/>
              </a:rPr>
              <a:t>First, check to see if you achieve good intrinsic evaluation metrics</a:t>
            </a:r>
          </a:p>
          <a:p>
            <a:pPr marL="0" indent="0">
              <a:buNone/>
            </a:pPr>
            <a:r>
              <a:rPr lang="en-US">
                <a:latin typeface="roboto"/>
                <a:ea typeface="+mj-ea"/>
                <a:cs typeface="Calibri Light"/>
              </a:rPr>
              <a:t>Then, go for extrinsic evaluation</a:t>
            </a:r>
          </a:p>
        </p:txBody>
      </p:sp>
    </p:spTree>
    <p:extLst>
      <p:ext uri="{BB962C8B-B14F-4D97-AF65-F5344CB8AC3E}">
        <p14:creationId xmlns:p14="http://schemas.microsoft.com/office/powerpoint/2010/main" val="41060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Deployment</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93100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Deployment</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838530" y="1515494"/>
            <a:ext cx="10845501"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a:ea typeface="+mj-ea"/>
                <a:cs typeface="Calibri Light"/>
              </a:rPr>
              <a:t>NLP model is deployed as a web service*</a:t>
            </a:r>
          </a:p>
          <a:p>
            <a:pPr marL="0" indent="0">
              <a:buNone/>
            </a:pPr>
            <a:endParaRPr lang="en-US">
              <a:latin typeface="roboto"/>
              <a:ea typeface="+mj-ea"/>
              <a:cs typeface="Calibri Light"/>
            </a:endParaRPr>
          </a:p>
          <a:p>
            <a:pPr marL="0" indent="0">
              <a:buNone/>
            </a:pPr>
            <a:r>
              <a:rPr lang="en-US" dirty="0">
                <a:latin typeface="roboto"/>
                <a:ea typeface="+mj-ea"/>
                <a:cs typeface="Calibri Light"/>
              </a:rPr>
              <a:t>Some Cloud providers</a:t>
            </a:r>
          </a:p>
          <a:p>
            <a:pPr marL="0" indent="0">
              <a:buNone/>
            </a:pPr>
            <a:r>
              <a:rPr lang="en-US" dirty="0">
                <a:latin typeface="roboto"/>
                <a:ea typeface="+mj-ea"/>
                <a:cs typeface="Calibri Light"/>
              </a:rPr>
              <a:t>Google Cloud Platform (GCP)</a:t>
            </a:r>
          </a:p>
          <a:p>
            <a:pPr marL="0" indent="0">
              <a:buNone/>
            </a:pPr>
            <a:r>
              <a:rPr lang="en-US" dirty="0">
                <a:latin typeface="roboto"/>
                <a:ea typeface="+mj-ea"/>
                <a:cs typeface="Calibri Light"/>
              </a:rPr>
              <a:t>Amazon Web Services (AWS)</a:t>
            </a:r>
          </a:p>
          <a:p>
            <a:pPr marL="0" indent="0">
              <a:buNone/>
            </a:pPr>
            <a:r>
              <a:rPr lang="en-US" dirty="0">
                <a:latin typeface="roboto"/>
                <a:ea typeface="+mj-ea"/>
                <a:cs typeface="Calibri Light"/>
              </a:rPr>
              <a:t>Microsoft Azure</a:t>
            </a:r>
          </a:p>
          <a:p>
            <a:pPr marL="0" indent="0">
              <a:buNone/>
            </a:pPr>
            <a:endParaRPr lang="en-US" dirty="0">
              <a:latin typeface="roboto"/>
              <a:ea typeface="+mj-ea"/>
              <a:cs typeface="Calibri Light"/>
            </a:endParaRPr>
          </a:p>
          <a:p>
            <a:pPr marL="0" indent="0">
              <a:buNone/>
            </a:pPr>
            <a:endParaRPr lang="en-US" dirty="0">
              <a:latin typeface="roboto"/>
              <a:ea typeface="+mj-ea"/>
              <a:cs typeface="Calibri Light"/>
            </a:endParaRPr>
          </a:p>
          <a:p>
            <a:pPr marL="0" indent="0">
              <a:buNone/>
            </a:pPr>
            <a:r>
              <a:rPr lang="en-US" dirty="0">
                <a:latin typeface="roboto"/>
                <a:ea typeface="+mj-ea"/>
                <a:cs typeface="Calibri Light"/>
              </a:rPr>
              <a:t>* Will be seen in detail in Full Stack Data Science Systems course</a:t>
            </a:r>
          </a:p>
        </p:txBody>
      </p:sp>
    </p:spTree>
    <p:extLst>
      <p:ext uri="{BB962C8B-B14F-4D97-AF65-F5344CB8AC3E}">
        <p14:creationId xmlns:p14="http://schemas.microsoft.com/office/powerpoint/2010/main" val="177713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Pipeline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Monitoring &amp; Model Improvement</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078264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Monitoring &amp; Model Updation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4"/>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03312723-649D-4CB3-B7A3-814799F34B5D}"/>
              </a:ext>
            </a:extLst>
          </p:cNvPr>
          <p:cNvSpPr txBox="1">
            <a:spLocks/>
          </p:cNvSpPr>
          <p:nvPr/>
        </p:nvSpPr>
        <p:spPr>
          <a:xfrm>
            <a:off x="838530" y="1515494"/>
            <a:ext cx="3751019" cy="4857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Monitoring must be done on a constant real-time basis</a:t>
            </a:r>
            <a:endParaRPr lang="en-US">
              <a:latin typeface="Calibri" panose="020F0502020204030204"/>
              <a:ea typeface="+mj-ea"/>
              <a:cs typeface="Calibri" panose="020F0502020204030204"/>
            </a:endParaRPr>
          </a:p>
          <a:p>
            <a:pPr marL="0" indent="0">
              <a:buNone/>
            </a:pPr>
            <a:endParaRPr lang="en-US">
              <a:latin typeface="roboto"/>
              <a:ea typeface="+mj-ea"/>
              <a:cs typeface="Calibri Light"/>
            </a:endParaRPr>
          </a:p>
          <a:p>
            <a:pPr marL="0" indent="0">
              <a:buNone/>
            </a:pPr>
            <a:r>
              <a:rPr lang="en-US">
                <a:latin typeface="roboto"/>
                <a:ea typeface="+mj-ea"/>
                <a:cs typeface="Calibri Light"/>
              </a:rPr>
              <a:t>Performance dashboards to be included in the project</a:t>
            </a:r>
          </a:p>
          <a:p>
            <a:pPr marL="0" indent="0">
              <a:buNone/>
            </a:pPr>
            <a:endParaRPr lang="en-US">
              <a:latin typeface="roboto"/>
              <a:ea typeface="+mj-ea"/>
              <a:cs typeface="Calibri Light"/>
            </a:endParaRPr>
          </a:p>
          <a:p>
            <a:pPr marL="0" indent="0">
              <a:buNone/>
            </a:pPr>
            <a:endParaRPr lang="en-US">
              <a:latin typeface="roboto"/>
              <a:ea typeface="+mj-ea"/>
              <a:cs typeface="Calibri Light"/>
            </a:endParaRPr>
          </a:p>
        </p:txBody>
      </p:sp>
      <p:pic>
        <p:nvPicPr>
          <p:cNvPr id="3" name="Picture 5" descr="Table&#10;&#10;Description automatically generated">
            <a:extLst>
              <a:ext uri="{FF2B5EF4-FFF2-40B4-BE49-F238E27FC236}">
                <a16:creationId xmlns:a16="http://schemas.microsoft.com/office/drawing/2014/main" id="{BC10AEA4-3BF2-4C0A-B82B-D53568955F1E}"/>
              </a:ext>
            </a:extLst>
          </p:cNvPr>
          <p:cNvPicPr>
            <a:picLocks noChangeAspect="1"/>
          </p:cNvPicPr>
          <p:nvPr/>
        </p:nvPicPr>
        <p:blipFill>
          <a:blip r:embed="rId5"/>
          <a:stretch>
            <a:fillRect/>
          </a:stretch>
        </p:blipFill>
        <p:spPr>
          <a:xfrm>
            <a:off x="4724400" y="1307412"/>
            <a:ext cx="5878786" cy="5048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33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Further Reading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884669" y="1612442"/>
            <a:ext cx="10484281" cy="4075567"/>
          </a:xfrm>
        </p:spPr>
        <p:txBody>
          <a:bodyPr vert="horz" lIns="91440" tIns="45720" rIns="91440" bIns="45720" rtlCol="0" anchor="t">
            <a:normAutofit/>
          </a:bodyPr>
          <a:lstStyle/>
          <a:p>
            <a:pPr marL="0" indent="0">
              <a:buNone/>
            </a:pPr>
            <a:r>
              <a:rPr lang="en-US">
                <a:latin typeface="roboto"/>
                <a:ea typeface="+mj-ea"/>
                <a:cs typeface="Calibri Light"/>
              </a:rPr>
              <a:t>Practical Natural Language Processing </a:t>
            </a:r>
            <a:endParaRPr lang="en-US" dirty="0">
              <a:latin typeface="roboto"/>
              <a:ea typeface="+mj-ea"/>
              <a:cs typeface="Calibri Light"/>
            </a:endParaRPr>
          </a:p>
          <a:p>
            <a:pPr marL="0" indent="0">
              <a:buNone/>
            </a:pPr>
            <a:r>
              <a:rPr lang="en-US" i="1">
                <a:latin typeface="roboto"/>
                <a:ea typeface="+mj-ea"/>
                <a:cs typeface="Calibri Light"/>
              </a:rPr>
              <a:t>Soumya Vajjala, Anuj Gupta, Harshit Surana, Bodhisattwa Majumder</a:t>
            </a:r>
          </a:p>
          <a:p>
            <a:pPr marL="0" indent="0">
              <a:buNone/>
            </a:pPr>
            <a:endParaRPr lang="en-US" sz="3200">
              <a:latin typeface="Calibri"/>
              <a:ea typeface="+mj-ea"/>
              <a:cs typeface="Calibri"/>
            </a:endParaRPr>
          </a:p>
          <a:p>
            <a:pPr marL="0" indent="0">
              <a:buNone/>
            </a:pPr>
            <a:endParaRPr lang="en-US" sz="3200" dirty="0">
              <a:latin typeface="Calibri"/>
              <a:ea typeface="+mj-ea"/>
              <a:cs typeface="Calibri"/>
            </a:endParaRPr>
          </a:p>
          <a:p>
            <a:pPr marL="0" indent="0">
              <a:buNone/>
            </a:pPr>
            <a:endParaRPr lang="en-US" sz="3200">
              <a:latin typeface="roboto"/>
              <a:ea typeface="+mj-ea"/>
              <a:cs typeface="Calibri Light"/>
            </a:endParaRPr>
          </a:p>
          <a:p>
            <a:pPr marL="0" indent="0">
              <a:buNone/>
            </a:pPr>
            <a:endParaRPr lang="en-US" sz="320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11940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Tasks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944073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NLP Tasks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10845501" cy="4454266"/>
          </a:xfrm>
        </p:spPr>
        <p:txBody>
          <a:bodyPr vert="horz" lIns="91440" tIns="45720" rIns="91440" bIns="45720" rtlCol="0" anchor="t">
            <a:normAutofit/>
          </a:bodyPr>
          <a:lstStyle/>
          <a:p>
            <a:pPr marL="0" indent="0">
              <a:buNone/>
            </a:pPr>
            <a:r>
              <a:rPr lang="en-US" sz="2700">
                <a:latin typeface="roboto"/>
                <a:ea typeface="+mj-ea"/>
                <a:cs typeface="Calibri Light"/>
              </a:rPr>
              <a:t>Language Modeling</a:t>
            </a:r>
          </a:p>
          <a:p>
            <a:pPr marL="0" indent="0">
              <a:buNone/>
            </a:pPr>
            <a:r>
              <a:rPr lang="en-US" sz="2700">
                <a:latin typeface="roboto"/>
                <a:ea typeface="+mj-ea"/>
                <a:cs typeface="Calibri Light"/>
              </a:rPr>
              <a:t>Text Classification</a:t>
            </a:r>
          </a:p>
          <a:p>
            <a:pPr marL="0" indent="0">
              <a:buNone/>
            </a:pPr>
            <a:r>
              <a:rPr lang="en-US" sz="2700">
                <a:latin typeface="roboto"/>
                <a:ea typeface="+mj-ea"/>
                <a:cs typeface="Calibri Light"/>
              </a:rPr>
              <a:t>Information Extraction</a:t>
            </a:r>
          </a:p>
          <a:p>
            <a:pPr marL="0" indent="0">
              <a:buNone/>
            </a:pPr>
            <a:r>
              <a:rPr lang="en-US" sz="2700">
                <a:latin typeface="roboto"/>
                <a:ea typeface="+mj-ea"/>
                <a:cs typeface="Calibri Light"/>
              </a:rPr>
              <a:t>Topic Modeling</a:t>
            </a:r>
          </a:p>
          <a:p>
            <a:pPr marL="0" indent="0">
              <a:buNone/>
            </a:pPr>
            <a:r>
              <a:rPr lang="en-US" sz="2700">
                <a:latin typeface="roboto"/>
                <a:ea typeface="+mj-ea"/>
                <a:cs typeface="Calibri Light"/>
              </a:rPr>
              <a:t>Information Retrieval</a:t>
            </a:r>
          </a:p>
          <a:p>
            <a:pPr marL="0" indent="0">
              <a:buNone/>
            </a:pPr>
            <a:r>
              <a:rPr lang="en-US" sz="2700">
                <a:latin typeface="roboto"/>
                <a:ea typeface="+mj-ea"/>
                <a:cs typeface="Calibri Light"/>
              </a:rPr>
              <a:t>Text Summarization</a:t>
            </a:r>
          </a:p>
          <a:p>
            <a:pPr marL="0" indent="0">
              <a:buNone/>
            </a:pPr>
            <a:r>
              <a:rPr lang="en-US" sz="2700">
                <a:latin typeface="roboto"/>
                <a:ea typeface="+mj-ea"/>
                <a:cs typeface="Calibri Light"/>
              </a:rPr>
              <a:t>Question Answering</a:t>
            </a:r>
          </a:p>
          <a:p>
            <a:pPr marL="0" indent="0">
              <a:buNone/>
            </a:pPr>
            <a:r>
              <a:rPr lang="en-US" sz="2700">
                <a:latin typeface="roboto"/>
                <a:ea typeface="+mj-ea"/>
                <a:cs typeface="Calibri Light"/>
              </a:rPr>
              <a:t>Machine Translation</a:t>
            </a:r>
          </a:p>
          <a:p>
            <a:pPr marL="0" indent="0">
              <a:buNone/>
            </a:pPr>
            <a:r>
              <a:rPr lang="en-US" sz="2700">
                <a:latin typeface="roboto"/>
                <a:ea typeface="+mj-ea"/>
                <a:cs typeface="Calibri Light"/>
              </a:rPr>
              <a:t>Conversational Agent</a:t>
            </a:r>
          </a:p>
          <a:p>
            <a:pPr marL="0" indent="0">
              <a:buNone/>
            </a:pPr>
            <a:endParaRPr lang="en-US" sz="27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imeline&#10;&#10;Description automatically generated">
            <a:extLst>
              <a:ext uri="{FF2B5EF4-FFF2-40B4-BE49-F238E27FC236}">
                <a16:creationId xmlns:a16="http://schemas.microsoft.com/office/drawing/2014/main" id="{7F1AAAD1-F997-4A26-9AA4-FC3B984101E6}"/>
              </a:ext>
            </a:extLst>
          </p:cNvPr>
          <p:cNvPicPr>
            <a:picLocks noChangeAspect="1"/>
          </p:cNvPicPr>
          <p:nvPr/>
        </p:nvPicPr>
        <p:blipFill>
          <a:blip r:embed="rId4"/>
          <a:stretch>
            <a:fillRect/>
          </a:stretch>
        </p:blipFill>
        <p:spPr>
          <a:xfrm>
            <a:off x="5144814" y="893330"/>
            <a:ext cx="6378027" cy="52640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57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NLP Applications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50083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Text Classification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548EBB4B-2B86-4801-850A-DC2C49A68D48}"/>
              </a:ext>
            </a:extLst>
          </p:cNvPr>
          <p:cNvSpPr txBox="1"/>
          <p:nvPr/>
        </p:nvSpPr>
        <p:spPr>
          <a:xfrm>
            <a:off x="835572" y="1545021"/>
            <a:ext cx="5160579" cy="1470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700">
                <a:latin typeface="roboto"/>
                <a:ea typeface="+mj-ea"/>
                <a:cs typeface="Calibri Light"/>
              </a:rPr>
              <a:t>Predict Tags or Categories</a:t>
            </a:r>
          </a:p>
          <a:p>
            <a:pPr marL="457200" indent="-457200">
              <a:lnSpc>
                <a:spcPct val="90000"/>
              </a:lnSpc>
              <a:spcBef>
                <a:spcPts val="1000"/>
              </a:spcBef>
              <a:buFont typeface="Arial"/>
              <a:buChar char="•"/>
            </a:pPr>
            <a:r>
              <a:rPr lang="en-US" sz="2700">
                <a:latin typeface="roboto"/>
                <a:ea typeface="+mj-ea"/>
                <a:cs typeface="Calibri Light"/>
              </a:rPr>
              <a:t>Predict Sentiment</a:t>
            </a:r>
          </a:p>
          <a:p>
            <a:pPr marL="457200" indent="-457200">
              <a:lnSpc>
                <a:spcPct val="90000"/>
              </a:lnSpc>
              <a:spcBef>
                <a:spcPts val="1000"/>
              </a:spcBef>
              <a:buFont typeface="Arial"/>
              <a:buChar char="•"/>
            </a:pPr>
            <a:r>
              <a:rPr lang="en-US" sz="2700">
                <a:latin typeface="roboto"/>
                <a:ea typeface="+mj-ea"/>
                <a:cs typeface="Calibri Light"/>
              </a:rPr>
              <a:t>Filter Spam mails</a:t>
            </a:r>
          </a:p>
        </p:txBody>
      </p:sp>
    </p:spTree>
    <p:extLst>
      <p:ext uri="{BB962C8B-B14F-4D97-AF65-F5344CB8AC3E}">
        <p14:creationId xmlns:p14="http://schemas.microsoft.com/office/powerpoint/2010/main" val="334185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55</Slides>
  <Notes>8</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Agenda</vt:lpstr>
      <vt:lpstr>NLP</vt:lpstr>
      <vt:lpstr>Natural Language Processing (NLP)</vt:lpstr>
      <vt:lpstr>NLP Tasks</vt:lpstr>
      <vt:lpstr>NLP Tasks</vt:lpstr>
      <vt:lpstr>NLP Applications</vt:lpstr>
      <vt:lpstr>Text Classification</vt:lpstr>
      <vt:lpstr>Sequence Applications</vt:lpstr>
      <vt:lpstr>Sequence to Sequence</vt:lpstr>
      <vt:lpstr>NLP Building Blocks</vt:lpstr>
      <vt:lpstr>Building Blocks of Language</vt:lpstr>
      <vt:lpstr>Linguistic Pyramid</vt:lpstr>
      <vt:lpstr>Representations</vt:lpstr>
      <vt:lpstr>NLP Approaches</vt:lpstr>
      <vt:lpstr>NLP Approaches</vt:lpstr>
      <vt:lpstr>NLP Pipeline</vt:lpstr>
      <vt:lpstr>NLP Pipeline</vt:lpstr>
      <vt:lpstr>NLP Pipeline</vt:lpstr>
      <vt:lpstr>Data Acquisition  - Motivation</vt:lpstr>
      <vt:lpstr>Data Acquisition</vt:lpstr>
      <vt:lpstr>NLP Pipeline</vt:lpstr>
      <vt:lpstr>Text Extraction and Cleaning  - Motivation</vt:lpstr>
      <vt:lpstr>Text Extraction and Cleaning</vt:lpstr>
      <vt:lpstr> Web scraping</vt:lpstr>
      <vt:lpstr>Text extraction from Scanned images</vt:lpstr>
      <vt:lpstr>Unicode removal</vt:lpstr>
      <vt:lpstr>Spelling correction</vt:lpstr>
      <vt:lpstr>NLP Pipeline</vt:lpstr>
      <vt:lpstr>Text Pre-processing  - Motivation</vt:lpstr>
      <vt:lpstr>Text Pre-processing</vt:lpstr>
      <vt:lpstr>Sentence Segmentation</vt:lpstr>
      <vt:lpstr>Word Tokenization</vt:lpstr>
      <vt:lpstr>Stop words removal</vt:lpstr>
      <vt:lpstr>Stemming</vt:lpstr>
      <vt:lpstr>Lemmatization</vt:lpstr>
      <vt:lpstr>Advanced pre-processing</vt:lpstr>
      <vt:lpstr>NLP Pipeline</vt:lpstr>
      <vt:lpstr>Feature Engineering  - Motivation</vt:lpstr>
      <vt:lpstr>Feature Engineering  - Classical NLP</vt:lpstr>
      <vt:lpstr>Feature Engineering  - Deep NLP</vt:lpstr>
      <vt:lpstr>NLP Pipeline</vt:lpstr>
      <vt:lpstr>Modeling  - Motivation</vt:lpstr>
      <vt:lpstr>Modeling </vt:lpstr>
      <vt:lpstr>NLP Pipeline</vt:lpstr>
      <vt:lpstr>Evaluation - Motivation</vt:lpstr>
      <vt:lpstr>Intrinsic Evaluation</vt:lpstr>
      <vt:lpstr>Intrinsic Evaluation</vt:lpstr>
      <vt:lpstr>Extrinsic Evaluation</vt:lpstr>
      <vt:lpstr>NLP Pipeline</vt:lpstr>
      <vt:lpstr>Deployment</vt:lpstr>
      <vt:lpstr>NLP Pipeline</vt:lpstr>
      <vt:lpstr>Monitoring &amp; Model Updation</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80</cp:revision>
  <dcterms:created xsi:type="dcterms:W3CDTF">2020-12-23T22:31:42Z</dcterms:created>
  <dcterms:modified xsi:type="dcterms:W3CDTF">2021-03-07T23:33:44Z</dcterms:modified>
</cp:coreProperties>
</file>